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sldIdLst>
    <p:sldId id="256" r:id="rId5"/>
    <p:sldId id="390" r:id="rId6"/>
    <p:sldId id="407" r:id="rId7"/>
    <p:sldId id="415" r:id="rId8"/>
    <p:sldId id="408" r:id="rId9"/>
    <p:sldId id="416" r:id="rId10"/>
    <p:sldId id="409" r:id="rId11"/>
    <p:sldId id="417" r:id="rId12"/>
    <p:sldId id="418" r:id="rId13"/>
    <p:sldId id="402" r:id="rId14"/>
    <p:sldId id="404" r:id="rId15"/>
    <p:sldId id="420" r:id="rId16"/>
    <p:sldId id="401"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12"/>
    <p:restoredTop sz="93184" autoAdjust="0"/>
  </p:normalViewPr>
  <p:slideViewPr>
    <p:cSldViewPr snapToGrid="0" snapToObjects="1">
      <p:cViewPr varScale="1">
        <p:scale>
          <a:sx n="106" d="100"/>
          <a:sy n="106" d="100"/>
        </p:scale>
        <p:origin x="1854" y="10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justice.qld.gov.au\data\QSAC\Research\Sentencing%20Profiles\Children%20and%20Young%20People\2.%20Working%20Files\Analysis\Contex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justice.qld.gov.au\data\QSAC\Research\Sentencing%20Profiles\Aboriginal%20and%20Torres%20Strait%20Islander%20people\2.%20Working%20Files\Analysis\Penalties_wotraffic.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732593280046915"/>
          <c:y val="8.7962962962962965E-2"/>
          <c:w val="0.79633172939277552"/>
          <c:h val="0.72862244492165751"/>
        </c:manualLayout>
      </c:layout>
      <c:barChart>
        <c:barDir val="col"/>
        <c:grouping val="clustered"/>
        <c:varyColors val="0"/>
        <c:ser>
          <c:idx val="0"/>
          <c:order val="0"/>
          <c:tx>
            <c:strRef>
              <c:f>'Offender rate by age group'!$B$2</c:f>
              <c:strCache>
                <c:ptCount val="1"/>
                <c:pt idx="0">
                  <c:v>2018-19</c:v>
                </c:pt>
              </c:strCache>
            </c:strRef>
          </c:tx>
          <c:spPr>
            <a:solidFill>
              <a:srgbClr val="532A7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50" b="0" i="0" u="none" strike="noStrike" kern="1200" baseline="0">
                    <a:solidFill>
                      <a:srgbClr val="532A73"/>
                    </a:solidFill>
                    <a:latin typeface="Franklin Gothic Heavy" panose="020B0903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'Offender rate by age group'!$A$3:$A$14</c:f>
              <c:strCache>
                <c:ptCount val="12"/>
                <c:pt idx="0">
                  <c:v>10-14</c:v>
                </c:pt>
                <c:pt idx="1">
                  <c:v>15-19</c:v>
                </c:pt>
                <c:pt idx="2">
                  <c:v>20-24</c:v>
                </c:pt>
                <c:pt idx="3">
                  <c:v>25-29</c:v>
                </c:pt>
                <c:pt idx="4">
                  <c:v>30-34</c:v>
                </c:pt>
                <c:pt idx="5">
                  <c:v>35-39</c:v>
                </c:pt>
                <c:pt idx="6">
                  <c:v>40-44</c:v>
                </c:pt>
                <c:pt idx="7">
                  <c:v>45-49</c:v>
                </c:pt>
                <c:pt idx="8">
                  <c:v>50-54</c:v>
                </c:pt>
                <c:pt idx="9">
                  <c:v>55-59</c:v>
                </c:pt>
                <c:pt idx="10">
                  <c:v>60-64</c:v>
                </c:pt>
                <c:pt idx="11">
                  <c:v>65+</c:v>
                </c:pt>
              </c:strCache>
            </c:strRef>
          </c:cat>
          <c:val>
            <c:numRef>
              <c:f>'Offender rate by age group'!$B$3:$B$14</c:f>
              <c:numCache>
                <c:formatCode>#,##0.0</c:formatCode>
                <c:ptCount val="12"/>
                <c:pt idx="0">
                  <c:v>1023.8</c:v>
                </c:pt>
                <c:pt idx="1">
                  <c:v>4075.5</c:v>
                </c:pt>
                <c:pt idx="2">
                  <c:v>3612.8</c:v>
                </c:pt>
                <c:pt idx="3">
                  <c:v>3001.1</c:v>
                </c:pt>
                <c:pt idx="4">
                  <c:v>2633.7</c:v>
                </c:pt>
                <c:pt idx="5">
                  <c:v>2529.6999999999998</c:v>
                </c:pt>
                <c:pt idx="6">
                  <c:v>2201.8000000000002</c:v>
                </c:pt>
                <c:pt idx="7">
                  <c:v>1731.5</c:v>
                </c:pt>
                <c:pt idx="8">
                  <c:v>1154.7</c:v>
                </c:pt>
                <c:pt idx="9">
                  <c:v>676.1</c:v>
                </c:pt>
                <c:pt idx="10">
                  <c:v>418</c:v>
                </c:pt>
                <c:pt idx="11">
                  <c:v>159.5</c:v>
                </c:pt>
              </c:numCache>
            </c:numRef>
          </c:val>
          <c:extLst>
            <c:ext xmlns:c16="http://schemas.microsoft.com/office/drawing/2014/chart" uri="{C3380CC4-5D6E-409C-BE32-E72D297353CC}">
              <c16:uniqueId val="{00000000-AAA9-4BF5-AAA7-B8E681BB35DC}"/>
            </c:ext>
          </c:extLst>
        </c:ser>
        <c:dLbls>
          <c:showLegendKey val="0"/>
          <c:showVal val="1"/>
          <c:showCatName val="0"/>
          <c:showSerName val="0"/>
          <c:showPercent val="0"/>
          <c:showBubbleSize val="0"/>
        </c:dLbls>
        <c:gapWidth val="15"/>
        <c:axId val="422187784"/>
        <c:axId val="422185816"/>
      </c:barChart>
      <c:lineChart>
        <c:grouping val="standard"/>
        <c:varyColors val="0"/>
        <c:ser>
          <c:idx val="1"/>
          <c:order val="1"/>
          <c:tx>
            <c:strRef>
              <c:f>'Offender rate by age group'!$B$2</c:f>
              <c:strCache>
                <c:ptCount val="1"/>
                <c:pt idx="0">
                  <c:v>2018-19</c:v>
                </c:pt>
              </c:strCache>
            </c:strRef>
          </c:tx>
          <c:spPr>
            <a:ln w="28575" cap="rnd">
              <a:solidFill>
                <a:schemeClr val="accent1"/>
              </a:solidFill>
              <a:round/>
            </a:ln>
            <a:effectLst/>
          </c:spPr>
          <c:marker>
            <c:symbol val="none"/>
          </c:marker>
          <c:dLbls>
            <c:delete val="1"/>
          </c:dLbls>
          <c:val>
            <c:numRef>
              <c:f>'Offender rate by age group'!$B$3:$B$14</c:f>
              <c:numCache>
                <c:formatCode>#,##0.0</c:formatCode>
                <c:ptCount val="12"/>
                <c:pt idx="0">
                  <c:v>1023.8</c:v>
                </c:pt>
                <c:pt idx="1">
                  <c:v>4075.5</c:v>
                </c:pt>
                <c:pt idx="2">
                  <c:v>3612.8</c:v>
                </c:pt>
                <c:pt idx="3">
                  <c:v>3001.1</c:v>
                </c:pt>
                <c:pt idx="4">
                  <c:v>2633.7</c:v>
                </c:pt>
                <c:pt idx="5">
                  <c:v>2529.6999999999998</c:v>
                </c:pt>
                <c:pt idx="6">
                  <c:v>2201.8000000000002</c:v>
                </c:pt>
                <c:pt idx="7">
                  <c:v>1731.5</c:v>
                </c:pt>
                <c:pt idx="8">
                  <c:v>1154.7</c:v>
                </c:pt>
                <c:pt idx="9">
                  <c:v>676.1</c:v>
                </c:pt>
                <c:pt idx="10">
                  <c:v>418</c:v>
                </c:pt>
                <c:pt idx="11">
                  <c:v>159.5</c:v>
                </c:pt>
              </c:numCache>
            </c:numRef>
          </c:val>
          <c:smooth val="0"/>
          <c:extLst>
            <c:ext xmlns:c16="http://schemas.microsoft.com/office/drawing/2014/chart" uri="{C3380CC4-5D6E-409C-BE32-E72D297353CC}">
              <c16:uniqueId val="{00000001-AAA9-4BF5-AAA7-B8E681BB35DC}"/>
            </c:ext>
          </c:extLst>
        </c:ser>
        <c:dLbls>
          <c:showLegendKey val="0"/>
          <c:showVal val="1"/>
          <c:showCatName val="0"/>
          <c:showSerName val="0"/>
          <c:showPercent val="0"/>
          <c:showBubbleSize val="0"/>
        </c:dLbls>
        <c:marker val="1"/>
        <c:smooth val="0"/>
        <c:axId val="422187784"/>
        <c:axId val="422185816"/>
      </c:lineChart>
      <c:catAx>
        <c:axId val="422187784"/>
        <c:scaling>
          <c:orientation val="minMax"/>
        </c:scaling>
        <c:delete val="0"/>
        <c:axPos val="b"/>
        <c:title>
          <c:tx>
            <c:rich>
              <a:bodyPr rot="0" spcFirstLastPara="1" vertOverflow="ellipsis" vert="horz" wrap="square" anchor="ctr" anchorCtr="1"/>
              <a:lstStyle/>
              <a:p>
                <a:pPr>
                  <a:defRPr sz="1200" b="0" i="0" u="none" strike="noStrike" kern="1200" baseline="0">
                    <a:solidFill>
                      <a:srgbClr val="969696"/>
                    </a:solidFill>
                    <a:latin typeface="Franklin Gothic Medium" panose="020B0603020102020204" pitchFamily="34" charset="0"/>
                    <a:ea typeface="+mn-ea"/>
                    <a:cs typeface="+mn-cs"/>
                  </a:defRPr>
                </a:pPr>
                <a:r>
                  <a:rPr lang="en-AU" sz="1200">
                    <a:latin typeface="Franklin Gothic Medium" panose="020B0603020102020204" pitchFamily="34" charset="0"/>
                  </a:rPr>
                  <a:t>Age group</a:t>
                </a:r>
              </a:p>
            </c:rich>
          </c:tx>
          <c:overlay val="0"/>
          <c:spPr>
            <a:noFill/>
            <a:ln>
              <a:noFill/>
            </a:ln>
            <a:effectLst/>
          </c:spPr>
          <c:txPr>
            <a:bodyPr rot="0" spcFirstLastPara="1" vertOverflow="ellipsis" vert="horz" wrap="square" anchor="ctr" anchorCtr="1"/>
            <a:lstStyle/>
            <a:p>
              <a:pPr>
                <a:defRPr sz="1200" b="0" i="0" u="none" strike="noStrike" kern="1200" baseline="0">
                  <a:solidFill>
                    <a:srgbClr val="969696"/>
                  </a:solidFill>
                  <a:latin typeface="Franklin Gothic Medium" panose="020B06030201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969696"/>
                </a:solidFill>
                <a:latin typeface="Franklin Gothic Book" panose="020B0503020102020204" pitchFamily="34" charset="0"/>
                <a:ea typeface="+mn-ea"/>
                <a:cs typeface="+mn-cs"/>
              </a:defRPr>
            </a:pPr>
            <a:endParaRPr lang="en-US"/>
          </a:p>
        </c:txPr>
        <c:crossAx val="422185816"/>
        <c:crosses val="autoZero"/>
        <c:auto val="1"/>
        <c:lblAlgn val="ctr"/>
        <c:lblOffset val="100"/>
        <c:noMultiLvlLbl val="0"/>
      </c:catAx>
      <c:valAx>
        <c:axId val="4221858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rgbClr val="969696"/>
                    </a:solidFill>
                    <a:latin typeface="Franklin Gothic Medium" panose="020B0603020102020204" pitchFamily="34" charset="0"/>
                    <a:ea typeface="+mn-ea"/>
                    <a:cs typeface="+mn-cs"/>
                  </a:defRPr>
                </a:pPr>
                <a:r>
                  <a:rPr lang="en-AU" sz="1200">
                    <a:latin typeface="Franklin Gothic Medium" panose="020B0603020102020204" pitchFamily="34" charset="0"/>
                  </a:rPr>
                  <a:t>Offender</a:t>
                </a:r>
                <a:r>
                  <a:rPr lang="en-AU" sz="1200" baseline="0">
                    <a:latin typeface="Franklin Gothic Medium" panose="020B0603020102020204" pitchFamily="34" charset="0"/>
                  </a:rPr>
                  <a:t> rate per 100,000 persons</a:t>
                </a:r>
                <a:endParaRPr lang="en-AU" sz="1200">
                  <a:latin typeface="Franklin Gothic Medium" panose="020B0603020102020204" pitchFamily="34" charset="0"/>
                </a:endParaRPr>
              </a:p>
            </c:rich>
          </c:tx>
          <c:layout>
            <c:manualLayout>
              <c:xMode val="edge"/>
              <c:yMode val="edge"/>
              <c:x val="0"/>
              <c:y val="0.1117815954823828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969696"/>
                  </a:solidFill>
                  <a:latin typeface="Franklin Gothic Medium" panose="020B0603020102020204" pitchFamily="34" charset="0"/>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969696"/>
                </a:solidFill>
                <a:latin typeface="Franklin Gothic Book" panose="020B0503020102020204" pitchFamily="34" charset="0"/>
                <a:ea typeface="+mn-ea"/>
                <a:cs typeface="+mn-cs"/>
              </a:defRPr>
            </a:pPr>
            <a:endParaRPr lang="en-US"/>
          </a:p>
        </c:txPr>
        <c:crossAx val="422187784"/>
        <c:crosses val="autoZero"/>
        <c:crossBetween val="between"/>
      </c:valAx>
      <c:spPr>
        <a:noFill/>
        <a:ln>
          <a:noFill/>
        </a:ln>
        <a:effectLst/>
      </c:spPr>
    </c:plotArea>
    <c:plotVisOnly val="1"/>
    <c:dispBlanksAs val="gap"/>
    <c:showDLblsOverMax val="0"/>
  </c:chart>
  <c:spPr>
    <a:solidFill>
      <a:sysClr val="window" lastClr="FFFFFF"/>
    </a:solidFill>
    <a:ln w="9525" cap="flat" cmpd="sng" algn="ctr">
      <a:noFill/>
      <a:round/>
    </a:ln>
    <a:effectLst/>
  </c:spPr>
  <c:txPr>
    <a:bodyPr/>
    <a:lstStyle/>
    <a:p>
      <a:pPr>
        <a:defRPr>
          <a:latin typeface="Franklin Gothic Book" panose="020B05030201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169878653538511E-3"/>
          <c:y val="8.6804277035819874E-2"/>
          <c:w val="0.45245146061633712"/>
          <c:h val="0.84890645333461268"/>
        </c:manualLayout>
      </c:layout>
      <c:doughnutChart>
        <c:varyColors val="1"/>
        <c:ser>
          <c:idx val="0"/>
          <c:order val="0"/>
          <c:spPr>
            <a:solidFill>
              <a:srgbClr val="532A73"/>
            </a:solidFill>
            <a:ln w="19050">
              <a:noFill/>
            </a:ln>
            <a:effectLst/>
          </c:spPr>
          <c:dPt>
            <c:idx val="0"/>
            <c:bubble3D val="0"/>
            <c:spPr>
              <a:solidFill>
                <a:schemeClr val="accent2"/>
              </a:solidFill>
              <a:ln w="19050">
                <a:noFill/>
              </a:ln>
              <a:effectLst/>
            </c:spPr>
            <c:extLst>
              <c:ext xmlns:c16="http://schemas.microsoft.com/office/drawing/2014/chart" uri="{C3380CC4-5D6E-409C-BE32-E72D297353CC}">
                <c16:uniqueId val="{00000001-81C7-4368-BE2E-5CD74D34769D}"/>
              </c:ext>
            </c:extLst>
          </c:dPt>
          <c:dPt>
            <c:idx val="1"/>
            <c:bubble3D val="0"/>
            <c:spPr>
              <a:solidFill>
                <a:schemeClr val="accent1"/>
              </a:solidFill>
              <a:ln w="19050">
                <a:noFill/>
              </a:ln>
              <a:effectLst/>
            </c:spPr>
            <c:extLst>
              <c:ext xmlns:c16="http://schemas.microsoft.com/office/drawing/2014/chart" uri="{C3380CC4-5D6E-409C-BE32-E72D297353CC}">
                <c16:uniqueId val="{00000003-81C7-4368-BE2E-5CD74D34769D}"/>
              </c:ext>
            </c:extLst>
          </c:dPt>
          <c:dPt>
            <c:idx val="2"/>
            <c:bubble3D val="0"/>
            <c:spPr>
              <a:solidFill>
                <a:srgbClr val="36B09B"/>
              </a:solidFill>
              <a:ln w="19050">
                <a:noFill/>
              </a:ln>
              <a:effectLst/>
            </c:spPr>
            <c:extLst>
              <c:ext xmlns:c16="http://schemas.microsoft.com/office/drawing/2014/chart" uri="{C3380CC4-5D6E-409C-BE32-E72D297353CC}">
                <c16:uniqueId val="{00000005-81C7-4368-BE2E-5CD74D34769D}"/>
              </c:ext>
            </c:extLst>
          </c:dPt>
          <c:dPt>
            <c:idx val="3"/>
            <c:bubble3D val="0"/>
            <c:spPr>
              <a:solidFill>
                <a:srgbClr val="B381B9"/>
              </a:solidFill>
              <a:ln w="19050">
                <a:noFill/>
              </a:ln>
              <a:effectLst/>
            </c:spPr>
            <c:extLst>
              <c:ext xmlns:c16="http://schemas.microsoft.com/office/drawing/2014/chart" uri="{C3380CC4-5D6E-409C-BE32-E72D297353CC}">
                <c16:uniqueId val="{00000007-81C7-4368-BE2E-5CD74D34769D}"/>
              </c:ext>
            </c:extLst>
          </c:dPt>
          <c:dPt>
            <c:idx val="4"/>
            <c:bubble3D val="0"/>
            <c:spPr>
              <a:solidFill>
                <a:schemeClr val="bg1">
                  <a:lumMod val="50000"/>
                </a:schemeClr>
              </a:solidFill>
              <a:ln w="19050">
                <a:noFill/>
              </a:ln>
              <a:effectLst/>
            </c:spPr>
            <c:extLst>
              <c:ext xmlns:c16="http://schemas.microsoft.com/office/drawing/2014/chart" uri="{C3380CC4-5D6E-409C-BE32-E72D297353CC}">
                <c16:uniqueId val="{00000009-81C7-4368-BE2E-5CD74D34769D}"/>
              </c:ext>
            </c:extLst>
          </c:dPt>
          <c:dPt>
            <c:idx val="5"/>
            <c:bubble3D val="0"/>
            <c:spPr>
              <a:solidFill>
                <a:schemeClr val="bg1">
                  <a:lumMod val="65000"/>
                </a:schemeClr>
              </a:solidFill>
              <a:ln w="19050">
                <a:noFill/>
              </a:ln>
              <a:effectLst/>
            </c:spPr>
            <c:extLst>
              <c:ext xmlns:c16="http://schemas.microsoft.com/office/drawing/2014/chart" uri="{C3380CC4-5D6E-409C-BE32-E72D297353CC}">
                <c16:uniqueId val="{0000000B-81C7-4368-BE2E-5CD74D34769D}"/>
              </c:ext>
            </c:extLst>
          </c:dPt>
          <c:dLbls>
            <c:dLbl>
              <c:idx val="1"/>
              <c:delete val="1"/>
              <c:extLst>
                <c:ext xmlns:c15="http://schemas.microsoft.com/office/drawing/2012/chart" uri="{CE6537A1-D6FC-4f65-9D91-7224C49458BB}"/>
                <c:ext xmlns:c16="http://schemas.microsoft.com/office/drawing/2014/chart" uri="{C3380CC4-5D6E-409C-BE32-E72D297353CC}">
                  <c16:uniqueId val="{00000003-81C7-4368-BE2E-5CD74D34769D}"/>
                </c:ext>
              </c:extLst>
            </c:dLbl>
            <c:dLbl>
              <c:idx val="2"/>
              <c:delete val="1"/>
              <c:extLst>
                <c:ext xmlns:c15="http://schemas.microsoft.com/office/drawing/2012/chart" uri="{CE6537A1-D6FC-4f65-9D91-7224C49458BB}"/>
                <c:ext xmlns:c16="http://schemas.microsoft.com/office/drawing/2014/chart" uri="{C3380CC4-5D6E-409C-BE32-E72D297353CC}">
                  <c16:uniqueId val="{00000005-81C7-4368-BE2E-5CD74D34769D}"/>
                </c:ext>
              </c:extLst>
            </c:dLbl>
            <c:dLbl>
              <c:idx val="3"/>
              <c:delete val="1"/>
              <c:extLst>
                <c:ext xmlns:c15="http://schemas.microsoft.com/office/drawing/2012/chart" uri="{CE6537A1-D6FC-4f65-9D91-7224C49458BB}"/>
                <c:ext xmlns:c16="http://schemas.microsoft.com/office/drawing/2014/chart" uri="{C3380CC4-5D6E-409C-BE32-E72D297353CC}">
                  <c16:uniqueId val="{00000007-81C7-4368-BE2E-5CD74D34769D}"/>
                </c:ext>
              </c:extLst>
            </c:dLbl>
            <c:dLbl>
              <c:idx val="4"/>
              <c:delete val="1"/>
              <c:extLst>
                <c:ext xmlns:c15="http://schemas.microsoft.com/office/drawing/2012/chart" uri="{CE6537A1-D6FC-4f65-9D91-7224C49458BB}"/>
                <c:ext xmlns:c16="http://schemas.microsoft.com/office/drawing/2014/chart" uri="{C3380CC4-5D6E-409C-BE32-E72D297353CC}">
                  <c16:uniqueId val="{00000009-81C7-4368-BE2E-5CD74D34769D}"/>
                </c:ext>
              </c:extLst>
            </c:dLbl>
            <c:dLbl>
              <c:idx val="5"/>
              <c:delete val="1"/>
              <c:extLst>
                <c:ext xmlns:c15="http://schemas.microsoft.com/office/drawing/2012/chart" uri="{CE6537A1-D6FC-4f65-9D91-7224C49458BB}"/>
                <c:ext xmlns:c16="http://schemas.microsoft.com/office/drawing/2014/chart" uri="{C3380CC4-5D6E-409C-BE32-E72D297353CC}">
                  <c16:uniqueId val="{0000000B-81C7-4368-BE2E-5CD74D34769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E6E6E6"/>
                    </a:solidFill>
                    <a:latin typeface="Franklin Gothic Heavy" panose="020B09030201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Juv_V2!$D$4:$D$9</c:f>
              <c:strCache>
                <c:ptCount val="6"/>
                <c:pt idx="0">
                  <c:v>Custodial Penalties (n=4,245)</c:v>
                </c:pt>
                <c:pt idx="1">
                  <c:v>Community-based orders (n=18,543)</c:v>
                </c:pt>
                <c:pt idx="2">
                  <c:v>Monetary (n=554)</c:v>
                </c:pt>
                <c:pt idx="3">
                  <c:v>Recognisance (n=5,438)</c:v>
                </c:pt>
                <c:pt idx="4">
                  <c:v>Reprimand (n=9,486)</c:v>
                </c:pt>
                <c:pt idx="5">
                  <c:v>Convicted, nfp* (n=1,403)</c:v>
                </c:pt>
              </c:strCache>
            </c:strRef>
          </c:cat>
          <c:val>
            <c:numRef>
              <c:f>Juv_V2!$C$4:$C$9</c:f>
              <c:numCache>
                <c:formatCode>0.0%</c:formatCode>
                <c:ptCount val="6"/>
                <c:pt idx="0">
                  <c:v>0.10701051198668986</c:v>
                </c:pt>
                <c:pt idx="1">
                  <c:v>0.46744309158284808</c:v>
                </c:pt>
                <c:pt idx="2">
                  <c:v>1.3965565050795331E-2</c:v>
                </c:pt>
                <c:pt idx="3">
                  <c:v>0.1370843731881318</c:v>
                </c:pt>
                <c:pt idx="4">
                  <c:v>0.23912879074340165</c:v>
                </c:pt>
                <c:pt idx="5">
                  <c:v>3.53676674481333E-2</c:v>
                </c:pt>
              </c:numCache>
            </c:numRef>
          </c:val>
          <c:extLst>
            <c:ext xmlns:c16="http://schemas.microsoft.com/office/drawing/2014/chart" uri="{C3380CC4-5D6E-409C-BE32-E72D297353CC}">
              <c16:uniqueId val="{0000000C-81C7-4368-BE2E-5CD74D34769D}"/>
            </c:ext>
          </c:extLst>
        </c:ser>
        <c:dLbls>
          <c:showLegendKey val="0"/>
          <c:showVal val="1"/>
          <c:showCatName val="0"/>
          <c:showSerName val="0"/>
          <c:showPercent val="0"/>
          <c:showBubbleSize val="0"/>
          <c:showLeaderLines val="1"/>
        </c:dLbls>
        <c:firstSliceAng val="0"/>
        <c:holeSize val="3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Franklin Gothic Book" panose="020B05030201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A075B6-85F4-4978-81EA-D9C2B35E5D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a:extLst>
              <a:ext uri="{FF2B5EF4-FFF2-40B4-BE49-F238E27FC236}">
                <a16:creationId xmlns:a16="http://schemas.microsoft.com/office/drawing/2014/main" id="{11B37252-5AAE-4347-B81E-F70D36A28EF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0D21FFD6-E216-4265-A069-4483F1B08AC9}" type="datetimeFigureOut">
              <a:rPr lang="en-AU"/>
              <a:pPr>
                <a:defRPr/>
              </a:pPr>
              <a:t>12/04/2021</a:t>
            </a:fld>
            <a:endParaRPr lang="en-AU" dirty="0"/>
          </a:p>
        </p:txBody>
      </p:sp>
      <p:sp>
        <p:nvSpPr>
          <p:cNvPr id="4" name="Slide Image Placeholder 3">
            <a:extLst>
              <a:ext uri="{FF2B5EF4-FFF2-40B4-BE49-F238E27FC236}">
                <a16:creationId xmlns:a16="http://schemas.microsoft.com/office/drawing/2014/main" id="{2F7A180C-D805-4D8F-921E-3B8D23EA202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AU" noProof="0" dirty="0"/>
          </a:p>
        </p:txBody>
      </p:sp>
      <p:sp>
        <p:nvSpPr>
          <p:cNvPr id="5" name="Notes Placeholder 4">
            <a:extLst>
              <a:ext uri="{FF2B5EF4-FFF2-40B4-BE49-F238E27FC236}">
                <a16:creationId xmlns:a16="http://schemas.microsoft.com/office/drawing/2014/main" id="{CF69AB1C-D1F2-4F81-B1C3-A59EDE5F2DC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FABEED96-A5AA-4D81-9DB0-9BB7CDCF545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AU"/>
          </a:p>
        </p:txBody>
      </p:sp>
      <p:sp>
        <p:nvSpPr>
          <p:cNvPr id="7" name="Slide Number Placeholder 6">
            <a:extLst>
              <a:ext uri="{FF2B5EF4-FFF2-40B4-BE49-F238E27FC236}">
                <a16:creationId xmlns:a16="http://schemas.microsoft.com/office/drawing/2014/main" id="{6C520CCF-2D7C-4C50-8C10-B76E261BA0A4}"/>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BC87AFB9-2A57-447E-94AD-857B8F4211D5}" type="slidenum">
              <a:rPr lang="en-AU"/>
              <a:pPr>
                <a:defRPr/>
              </a:pPr>
              <a:t>‹#›</a:t>
            </a:fld>
            <a:endParaRPr lang="en-A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arliament.qld.gov.au/work-of-committees/committees/LASC/inquiries/current-inquiries/YJandOLAB202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F3BBE4FC-C736-4DC1-AFD5-EF21D99FDA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023884C0-FD05-43AD-B6FF-6D809DCF2A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
        <p:nvSpPr>
          <p:cNvPr id="6148" name="Slide Number Placeholder 3">
            <a:extLst>
              <a:ext uri="{FF2B5EF4-FFF2-40B4-BE49-F238E27FC236}">
                <a16:creationId xmlns:a16="http://schemas.microsoft.com/office/drawing/2014/main" id="{41F902D8-8D67-45F8-9A72-09750A50D0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D8C901D-DE2C-4292-8EE1-9494B5F17196}" type="slidenum">
              <a:rPr lang="en-AU" altLang="en-US" smtClean="0"/>
              <a:pPr/>
              <a:t>1</a:t>
            </a:fld>
            <a:endParaRPr lang="en-AU"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456D3D1C-DD36-4146-B96E-DDA010CE49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8150580F-5BBE-439C-83D8-D77223456D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a:t>One of the best know projects is Bourke In NSW – KPMG conducted an evaluation of the project and found very promising outcomes:</a:t>
            </a:r>
          </a:p>
          <a:p>
            <a:pPr lvl="1"/>
            <a:r>
              <a:rPr lang="en-AU" altLang="en-US"/>
              <a:t>- </a:t>
            </a:r>
            <a:r>
              <a:rPr lang="en-AU" altLang="en-US" b="1"/>
              <a:t>31% increase in year 12 student retention rates </a:t>
            </a:r>
          </a:p>
          <a:p>
            <a:pPr lvl="1"/>
            <a:r>
              <a:rPr lang="en-AU" altLang="en-US" b="1"/>
              <a:t>- 38% reduction in charges across the top five juvenile offence categories</a:t>
            </a:r>
          </a:p>
          <a:p>
            <a:pPr lvl="1"/>
            <a:r>
              <a:rPr lang="en-AU" altLang="en-US" b="1"/>
              <a:t>- 23% reduction in police recorded incidence of domestic violence and comparable drops in rates of re-offending</a:t>
            </a:r>
          </a:p>
          <a:p>
            <a:pPr lvl="1"/>
            <a:r>
              <a:rPr lang="en-AU" altLang="en-US" b="1"/>
              <a:t>- 14% reduction in bail breaches and a 42% reduction in days spent in custody.</a:t>
            </a:r>
          </a:p>
          <a:p>
            <a:r>
              <a:rPr lang="en-AU" altLang="en-US"/>
              <a:t>KPMG estimated an economic impact of </a:t>
            </a:r>
            <a:r>
              <a:rPr lang="en-AU" altLang="en-US" b="1"/>
              <a:t>$3.1 million</a:t>
            </a:r>
            <a:r>
              <a:rPr lang="en-AU" altLang="en-US"/>
              <a:t> in 2017 (two thirds relate to impact to the justice system and one third is broader economic impact to the region)</a:t>
            </a:r>
          </a:p>
          <a:p>
            <a:endParaRPr lang="en-AU" altLang="en-US"/>
          </a:p>
        </p:txBody>
      </p:sp>
      <p:sp>
        <p:nvSpPr>
          <p:cNvPr id="25604" name="Slide Number Placeholder 3">
            <a:extLst>
              <a:ext uri="{FF2B5EF4-FFF2-40B4-BE49-F238E27FC236}">
                <a16:creationId xmlns:a16="http://schemas.microsoft.com/office/drawing/2014/main" id="{EF037952-E9DB-42C8-94A5-C39CBAEDB4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980C3A4-084A-48EB-BE99-F383EE338DAD}" type="slidenum">
              <a:rPr lang="en-AU" altLang="en-US" smtClean="0"/>
              <a:pPr/>
              <a:t>11</a:t>
            </a:fld>
            <a:endParaRPr lang="en-AU"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9B2B39F-5ED6-43DE-BE7D-D5678F8875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9AAC8B46-B0CC-456F-B38A-746B706376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27652" name="Slide Number Placeholder 3">
            <a:extLst>
              <a:ext uri="{FF2B5EF4-FFF2-40B4-BE49-F238E27FC236}">
                <a16:creationId xmlns:a16="http://schemas.microsoft.com/office/drawing/2014/main" id="{F7DB5AB5-D97D-481B-8FAE-F3FD062999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7E150C1-C2A3-41B7-A406-6B20F181EB7F}" type="slidenum">
              <a:rPr lang="en-AU" altLang="en-US" smtClean="0"/>
              <a:pPr/>
              <a:t>12</a:t>
            </a:fld>
            <a:endParaRPr lang="en-A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62AA2E79-0E6D-46DD-9AA9-DBE3C550F7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B1D16D85-CAD0-4132-BECA-295A71F8F62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i="1"/>
              <a:t>About the Council</a:t>
            </a:r>
          </a:p>
          <a:p>
            <a:pPr eaLnBrk="1" hangingPunct="1">
              <a:spcBef>
                <a:spcPct val="0"/>
              </a:spcBef>
            </a:pPr>
            <a:endParaRPr lang="en-AU" altLang="en-US" b="1"/>
          </a:p>
          <a:p>
            <a:pPr eaLnBrk="1" hangingPunct="1">
              <a:spcBef>
                <a:spcPct val="0"/>
              </a:spcBef>
            </a:pPr>
            <a:r>
              <a:rPr lang="en-AU" altLang="en-US" sz="1000">
                <a:latin typeface="Franklin Gothic Book" panose="020B0503020102020204" pitchFamily="34" charset="0"/>
              </a:rPr>
              <a:t>The Queensland Sentencing Advisory Council  is an independent statutory body established under the Penalties and Sentences Act, the </a:t>
            </a:r>
            <a:r>
              <a:rPr lang="en-AU" altLang="en-US" sz="1000" b="1">
                <a:latin typeface="Franklin Gothic Book" panose="020B0503020102020204" pitchFamily="34" charset="0"/>
              </a:rPr>
              <a:t>functions of which are set out under the Act and include to provide independent research and advice, seek public views and promotes community understanding of sentencing.</a:t>
            </a:r>
          </a:p>
          <a:p>
            <a:pPr eaLnBrk="1" hangingPunct="1">
              <a:spcBef>
                <a:spcPct val="0"/>
              </a:spcBef>
            </a:pPr>
            <a:endParaRPr lang="en-AU" altLang="en-US" sz="1000" b="1">
              <a:latin typeface="Franklin Gothic Book" panose="020B0503020102020204" pitchFamily="34" charset="0"/>
            </a:endParaRPr>
          </a:p>
          <a:p>
            <a:pPr eaLnBrk="1" hangingPunct="1">
              <a:spcBef>
                <a:spcPct val="0"/>
              </a:spcBef>
            </a:pPr>
            <a:r>
              <a:rPr lang="en-AU" altLang="en-US" sz="1000">
                <a:latin typeface="Franklin Gothic Book" panose="020B0503020102020204" pitchFamily="34" charset="0"/>
              </a:rPr>
              <a:t>The Council provide advice only at the request of the Attorney-General.</a:t>
            </a:r>
          </a:p>
          <a:p>
            <a:pPr eaLnBrk="1" hangingPunct="1">
              <a:spcBef>
                <a:spcPct val="0"/>
              </a:spcBef>
            </a:pPr>
            <a:endParaRPr lang="en-AU" altLang="en-US" sz="1000" b="1">
              <a:latin typeface="Franklin Gothic Book" panose="020B0503020102020204" pitchFamily="34" charset="0"/>
            </a:endParaRPr>
          </a:p>
          <a:p>
            <a:pPr eaLnBrk="1" hangingPunct="1">
              <a:spcBef>
                <a:spcPct val="0"/>
              </a:spcBef>
            </a:pPr>
            <a:r>
              <a:rPr lang="en-AU" altLang="en-US" sz="1000" b="1">
                <a:latin typeface="Franklin Gothic Book" panose="020B0503020102020204" pitchFamily="34" charset="0"/>
              </a:rPr>
              <a:t>As an advisory body, it is a matter for Government how it responds to the Council’s reports, and there is no requirement for the Queensland Government to formally respond – although the Council has been fortunate to have a number of its recommendations acted upon and implemented. </a:t>
            </a:r>
            <a:r>
              <a:rPr lang="en-AU" altLang="en-US" sz="1000">
                <a:latin typeface="Franklin Gothic Book" panose="020B0503020102020204" pitchFamily="34" charset="0"/>
              </a:rPr>
              <a:t>In this respect, the Council is much like other law reform bodies and commissions.</a:t>
            </a:r>
          </a:p>
          <a:p>
            <a:pPr eaLnBrk="1" hangingPunct="1">
              <a:spcBef>
                <a:spcPct val="0"/>
              </a:spcBef>
            </a:pPr>
            <a:endParaRPr lang="en-AU" altLang="en-US" sz="1000" b="1">
              <a:latin typeface="Franklin Gothic Book" panose="020B0503020102020204" pitchFamily="34" charset="0"/>
            </a:endParaRPr>
          </a:p>
          <a:p>
            <a:pPr eaLnBrk="1" hangingPunct="1">
              <a:spcBef>
                <a:spcPct val="0"/>
              </a:spcBef>
            </a:pPr>
            <a:r>
              <a:rPr lang="en-AU" altLang="en-US" sz="1000">
                <a:latin typeface="Franklin Gothic Book" panose="020B0503020102020204" pitchFamily="34" charset="0"/>
              </a:rPr>
              <a:t>But the Council has a much broader role in informing and engaging with the community through a variety of means, including our ‘</a:t>
            </a:r>
            <a:r>
              <a:rPr lang="en-AU" altLang="en-US" sz="1000" b="1">
                <a:latin typeface="Franklin Gothic Book" panose="020B0503020102020204" pitchFamily="34" charset="0"/>
              </a:rPr>
              <a:t>Judge for Yourself’ interactive program </a:t>
            </a:r>
            <a:r>
              <a:rPr lang="en-AU" altLang="en-US" sz="1000">
                <a:latin typeface="Franklin Gothic Book" panose="020B0503020102020204" pitchFamily="34" charset="0"/>
              </a:rPr>
              <a:t>(which we also run for schools and community groups in a face-to-face format), our </a:t>
            </a:r>
            <a:r>
              <a:rPr lang="en-AU" altLang="en-US" sz="1000" b="1">
                <a:latin typeface="Franklin Gothic Book" panose="020B0503020102020204" pitchFamily="34" charset="0"/>
              </a:rPr>
              <a:t>Sentencing Spotlight series</a:t>
            </a:r>
            <a:r>
              <a:rPr lang="en-AU" altLang="en-US" sz="1000">
                <a:latin typeface="Franklin Gothic Book" panose="020B0503020102020204" pitchFamily="34" charset="0"/>
              </a:rPr>
              <a:t>, which focuses on </a:t>
            </a:r>
            <a:r>
              <a:rPr lang="en-AU" altLang="en-US" sz="1000" b="1">
                <a:latin typeface="Franklin Gothic Book" panose="020B0503020102020204" pitchFamily="34" charset="0"/>
              </a:rPr>
              <a:t>key sentencing trends </a:t>
            </a:r>
            <a:r>
              <a:rPr lang="en-AU" altLang="en-US" sz="1000">
                <a:latin typeface="Franklin Gothic Book" panose="020B0503020102020204" pitchFamily="34" charset="0"/>
              </a:rPr>
              <a:t>– usually around a particular offence or type of offending, our </a:t>
            </a:r>
            <a:r>
              <a:rPr lang="en-AU" altLang="en-US" sz="1000" b="1">
                <a:latin typeface="Franklin Gothic Book" panose="020B0503020102020204" pitchFamily="34" charset="0"/>
              </a:rPr>
              <a:t>research report series </a:t>
            </a:r>
            <a:r>
              <a:rPr lang="en-AU" altLang="en-US" sz="1000">
                <a:latin typeface="Franklin Gothic Book" panose="020B0503020102020204" pitchFamily="34" charset="0"/>
              </a:rPr>
              <a:t>which looks at issues in more depth and </a:t>
            </a:r>
            <a:r>
              <a:rPr lang="en-AU" altLang="en-US" sz="1000" b="1">
                <a:latin typeface="Franklin Gothic Book" panose="020B0503020102020204" pitchFamily="34" charset="0"/>
              </a:rPr>
              <a:t>information of a more general nature</a:t>
            </a:r>
            <a:r>
              <a:rPr lang="en-AU" altLang="en-US" sz="1000">
                <a:latin typeface="Franklin Gothic Book" panose="020B0503020102020204" pitchFamily="34" charset="0"/>
              </a:rPr>
              <a:t> on our website. I will also mention that the </a:t>
            </a:r>
            <a:r>
              <a:rPr lang="en-AU" altLang="en-US" sz="1000" b="1">
                <a:latin typeface="Franklin Gothic Book" panose="020B0503020102020204" pitchFamily="34" charset="0"/>
              </a:rPr>
              <a:t>Council is in the process of developing new video vignette series </a:t>
            </a:r>
            <a:r>
              <a:rPr lang="en-AU" altLang="en-US" sz="1000">
                <a:latin typeface="Franklin Gothic Book" panose="020B0503020102020204" pitchFamily="34" charset="0"/>
              </a:rPr>
              <a:t>(working title of ‘Doing Justice Differently’) </a:t>
            </a:r>
            <a:r>
              <a:rPr lang="en-AU" altLang="en-US" sz="1000" b="1">
                <a:latin typeface="Franklin Gothic Book" panose="020B0503020102020204" pitchFamily="34" charset="0"/>
              </a:rPr>
              <a:t>– the first of which is focused on the operation of the Qld Drug and Alcohol Court </a:t>
            </a:r>
            <a:r>
              <a:rPr lang="en-AU" altLang="en-US" sz="1000" b="1" u="sng">
                <a:latin typeface="Franklin Gothic Book" panose="020B0503020102020204" pitchFamily="34" charset="0"/>
              </a:rPr>
              <a:t>[THANK</a:t>
            </a:r>
            <a:r>
              <a:rPr lang="en-AU" altLang="en-US" sz="1000" b="1">
                <a:latin typeface="Franklin Gothic Book" panose="020B0503020102020204" pitchFamily="34" charset="0"/>
              </a:rPr>
              <a:t> </a:t>
            </a:r>
            <a:r>
              <a:rPr lang="en-AU" altLang="en-US" sz="1000">
                <a:latin typeface="Franklin Gothic Book" panose="020B0503020102020204" pitchFamily="34" charset="0"/>
              </a:rPr>
              <a:t>Annette Hennessy and the Chief Magistrate, Judge Terry Gardiner, for their support of the development of these videos – to be launched later in the year].  </a:t>
            </a:r>
          </a:p>
          <a:p>
            <a:pPr eaLnBrk="1" hangingPunct="1">
              <a:spcBef>
                <a:spcPct val="0"/>
              </a:spcBef>
            </a:pPr>
            <a:endParaRPr lang="en-AU" altLang="en-US" sz="1000">
              <a:latin typeface="Franklin Gothic Book" panose="020B0503020102020204" pitchFamily="34" charset="0"/>
            </a:endParaRPr>
          </a:p>
          <a:p>
            <a:pPr eaLnBrk="1" hangingPunct="1">
              <a:spcBef>
                <a:spcPct val="0"/>
              </a:spcBef>
            </a:pPr>
            <a:r>
              <a:rPr lang="en-AU" altLang="en-US" sz="1000">
                <a:latin typeface="Franklin Gothic Book" panose="020B0503020102020204" pitchFamily="34" charset="0"/>
              </a:rPr>
              <a:t>As an important point of clarification, I should also say that the Council is the Sentenc</a:t>
            </a:r>
            <a:r>
              <a:rPr lang="en-AU" altLang="en-US" sz="1000" b="1">
                <a:latin typeface="Franklin Gothic Book" panose="020B0503020102020204" pitchFamily="34" charset="0"/>
              </a:rPr>
              <a:t>ing</a:t>
            </a:r>
            <a:r>
              <a:rPr lang="en-AU" altLang="en-US" sz="1000">
                <a:latin typeface="Franklin Gothic Book" panose="020B0503020102020204" pitchFamily="34" charset="0"/>
              </a:rPr>
              <a:t> Advisory Council – not the ‘Sentence Advisory Council’ as is sometimes reported. The Council doesn’t have a role in providing advice about the sentencing of individual offenders, and nor does the Council comment on individual cases or sentencing outcomes.</a:t>
            </a:r>
          </a:p>
          <a:p>
            <a:pPr eaLnBrk="1" hangingPunct="1">
              <a:spcBef>
                <a:spcPct val="0"/>
              </a:spcBef>
            </a:pPr>
            <a:endParaRPr lang="en-AU" altLang="en-US" sz="1000" b="1">
              <a:latin typeface="Franklin Gothic Book" panose="020B0503020102020204" pitchFamily="34" charset="0"/>
            </a:endParaRPr>
          </a:p>
          <a:p>
            <a:pPr eaLnBrk="1" hangingPunct="1">
              <a:spcBef>
                <a:spcPct val="0"/>
              </a:spcBef>
            </a:pPr>
            <a:r>
              <a:rPr lang="en-AU" altLang="en-US" sz="1000">
                <a:latin typeface="Franklin Gothic Book" panose="020B0503020102020204" pitchFamily="34" charset="0"/>
              </a:rPr>
              <a:t>The Council consists of </a:t>
            </a:r>
            <a:r>
              <a:rPr lang="en-AU" altLang="en-US" sz="1000" b="1">
                <a:latin typeface="Franklin Gothic Book" panose="020B0503020102020204" pitchFamily="34" charset="0"/>
              </a:rPr>
              <a:t>12 members, including my role as the Chair</a:t>
            </a:r>
            <a:r>
              <a:rPr lang="en-AU" altLang="en-US" sz="1000">
                <a:latin typeface="Franklin Gothic Book" panose="020B0503020102020204" pitchFamily="34" charset="0"/>
              </a:rPr>
              <a:t>. </a:t>
            </a:r>
          </a:p>
          <a:p>
            <a:pPr eaLnBrk="1" hangingPunct="1">
              <a:spcBef>
                <a:spcPct val="0"/>
              </a:spcBef>
            </a:pPr>
            <a:endParaRPr lang="en-AU" altLang="en-US" sz="1000">
              <a:latin typeface="Franklin Gothic Book" panose="020B0503020102020204" pitchFamily="34" charset="0"/>
            </a:endParaRPr>
          </a:p>
          <a:p>
            <a:pPr eaLnBrk="1" hangingPunct="1">
              <a:spcBef>
                <a:spcPct val="0"/>
              </a:spcBef>
            </a:pPr>
            <a:r>
              <a:rPr lang="en-AU" altLang="en-US" sz="1000">
                <a:latin typeface="Franklin Gothic Book" panose="020B0503020102020204" pitchFamily="34" charset="0"/>
              </a:rPr>
              <a:t>The </a:t>
            </a:r>
            <a:r>
              <a:rPr lang="en-AU" altLang="en-US" sz="1000" b="1">
                <a:latin typeface="Franklin Gothic Book" panose="020B0503020102020204" pitchFamily="34" charset="0"/>
              </a:rPr>
              <a:t>Council’s membership is broad and includes members representing the interests of Aboriginal and Torres Strait Islander peoples </a:t>
            </a:r>
            <a:r>
              <a:rPr lang="en-AU" altLang="en-US" sz="1000">
                <a:latin typeface="Franklin Gothic Book" panose="020B0503020102020204" pitchFamily="34" charset="0"/>
              </a:rPr>
              <a:t>(Bevan Costello – a Waka Waka man and Chair of the Barambah Justice Group and member of the Cherbourg Community Council), </a:t>
            </a:r>
            <a:r>
              <a:rPr lang="en-AU" altLang="en-US" sz="1000" b="1">
                <a:latin typeface="Franklin Gothic Book" panose="020B0503020102020204" pitchFamily="34" charset="0"/>
              </a:rPr>
              <a:t>victim and offender advocates </a:t>
            </a:r>
            <a:r>
              <a:rPr lang="en-AU" altLang="en-US" sz="1000">
                <a:latin typeface="Franklin Gothic Book" panose="020B0503020102020204" pitchFamily="34" charset="0"/>
              </a:rPr>
              <a:t>(Debbie Kilroy OAM – Sisters Inside, Jo Bryant – PACT), </a:t>
            </a:r>
            <a:r>
              <a:rPr lang="en-AU" altLang="en-US" sz="1000" b="1">
                <a:latin typeface="Franklin Gothic Book" panose="020B0503020102020204" pitchFamily="34" charset="0"/>
              </a:rPr>
              <a:t>legal practitioners </a:t>
            </a:r>
            <a:r>
              <a:rPr lang="en-AU" altLang="en-US" sz="1000">
                <a:latin typeface="Franklin Gothic Book" panose="020B0503020102020204" pitchFamily="34" charset="0"/>
              </a:rPr>
              <a:t>(in private practice (Dan Rogers – Principal, Robertson O’Gorman and Kathleen Payne – a barrister specialising in criminal law, domestic and family violence and institutional child sexual and other abuse), working for community legal centres (Warren Strange – CEO of Know more – a national CLC assisting survivors of child abuse with redress and justice options), and engaged by </a:t>
            </a:r>
            <a:r>
              <a:rPr lang="en-AU" altLang="en-US" sz="1000" b="1">
                <a:latin typeface="Franklin Gothic Book" panose="020B0503020102020204" pitchFamily="34" charset="0"/>
              </a:rPr>
              <a:t>Legal Aid Queensland </a:t>
            </a:r>
            <a:r>
              <a:rPr lang="en-AU" altLang="en-US" sz="1000">
                <a:latin typeface="Franklin Gothic Book" panose="020B0503020102020204" pitchFamily="34" charset="0"/>
              </a:rPr>
              <a:t>and the </a:t>
            </a:r>
            <a:r>
              <a:rPr lang="en-AU" altLang="en-US" sz="1000" b="1">
                <a:latin typeface="Franklin Gothic Book" panose="020B0503020102020204" pitchFamily="34" charset="0"/>
              </a:rPr>
              <a:t>Office of the Director of Public Prosecutions</a:t>
            </a:r>
            <a:r>
              <a:rPr lang="en-AU" altLang="en-US" sz="1000">
                <a:latin typeface="Franklin Gothic Book" panose="020B0503020102020204" pitchFamily="34" charset="0"/>
              </a:rPr>
              <a:t> (Katarina Prskalo – Acting Deputy Public Defender and Philip McCathy – Consultant Crown Prosecutor), </a:t>
            </a:r>
            <a:r>
              <a:rPr lang="en-AU" altLang="en-US" sz="1000" b="1">
                <a:latin typeface="Franklin Gothic Book" panose="020B0503020102020204" pitchFamily="34" charset="0"/>
              </a:rPr>
              <a:t>senior law enforcement officers</a:t>
            </a:r>
            <a:r>
              <a:rPr lang="en-AU" altLang="en-US" sz="1000">
                <a:latin typeface="Franklin Gothic Book" panose="020B0503020102020204" pitchFamily="34" charset="0"/>
              </a:rPr>
              <a:t> (Det Chief Superintendent Cheryl Scanlon, Executive Director, Operations Support, Crime and Corruption Commission), </a:t>
            </a:r>
            <a:r>
              <a:rPr lang="en-AU" altLang="en-US" sz="1000" b="1">
                <a:latin typeface="Franklin Gothic Book" panose="020B0503020102020204" pitchFamily="34" charset="0"/>
              </a:rPr>
              <a:t>academics (namely Professor Elena Marchetti, who would be known to many of you here, and is also the Council’s Deputy Chair), and members with a background in psychology and criminology </a:t>
            </a:r>
            <a:r>
              <a:rPr lang="en-AU" altLang="en-US" sz="1000">
                <a:latin typeface="Franklin Gothic Book" panose="020B0503020102020204" pitchFamily="34" charset="0"/>
              </a:rPr>
              <a:t>(Helen Watkins). A number of our Council members also have at various times been members of a </a:t>
            </a:r>
            <a:r>
              <a:rPr lang="en-AU" altLang="en-US" sz="1000" b="1">
                <a:latin typeface="Franklin Gothic Book" panose="020B0503020102020204" pitchFamily="34" charset="0"/>
              </a:rPr>
              <a:t>Parole Board </a:t>
            </a:r>
            <a:r>
              <a:rPr lang="en-AU" altLang="en-US" sz="1000">
                <a:latin typeface="Franklin Gothic Book" panose="020B0503020102020204" pitchFamily="34" charset="0"/>
              </a:rPr>
              <a:t>(Helen, Kathleen and John).</a:t>
            </a:r>
          </a:p>
          <a:p>
            <a:pPr eaLnBrk="1" hangingPunct="1">
              <a:spcBef>
                <a:spcPct val="0"/>
              </a:spcBef>
            </a:pPr>
            <a:endParaRPr lang="en-AU" altLang="en-US" sz="1000">
              <a:latin typeface="Franklin Gothic Book" panose="020B0503020102020204" pitchFamily="34" charset="0"/>
            </a:endParaRPr>
          </a:p>
          <a:p>
            <a:pPr eaLnBrk="1" hangingPunct="1">
              <a:spcBef>
                <a:spcPct val="0"/>
              </a:spcBef>
            </a:pPr>
            <a:r>
              <a:rPr lang="en-AU" altLang="en-US" sz="1000">
                <a:latin typeface="Franklin Gothic Book" panose="020B0503020102020204" pitchFamily="34" charset="0"/>
              </a:rPr>
              <a:t>The Council is assisted in its functions by an </a:t>
            </a:r>
            <a:r>
              <a:rPr lang="en-AU" altLang="en-US" sz="1000" b="1">
                <a:latin typeface="Franklin Gothic Book" panose="020B0503020102020204" pitchFamily="34" charset="0"/>
              </a:rPr>
              <a:t>Aboriginal and Torres Strait Islander Advisory Panel comprised of up to 8 independent members </a:t>
            </a:r>
            <a:r>
              <a:rPr lang="en-AU" altLang="en-US" sz="1000">
                <a:latin typeface="Franklin Gothic Book" panose="020B0503020102020204" pitchFamily="34" charset="0"/>
              </a:rPr>
              <a:t>(currently 7 members due to resignation of Melissa Lucashenko) </a:t>
            </a:r>
            <a:r>
              <a:rPr lang="en-AU" altLang="en-US" sz="1000" b="1">
                <a:latin typeface="Franklin Gothic Book" panose="020B0503020102020204" pitchFamily="34" charset="0"/>
              </a:rPr>
              <a:t>who provide expert advice to QSAC as it works to understand and address the over-representation of Aboriginal and Torres Strait Islander people in Queensland’s criminal justice system</a:t>
            </a:r>
            <a:r>
              <a:rPr lang="en-AU" altLang="en-US" sz="1000">
                <a:latin typeface="Franklin Gothic Book" panose="020B0503020102020204" pitchFamily="34" charset="0"/>
              </a:rPr>
              <a:t>.</a:t>
            </a:r>
          </a:p>
          <a:p>
            <a:pPr eaLnBrk="1" hangingPunct="1">
              <a:spcBef>
                <a:spcPct val="0"/>
              </a:spcBef>
            </a:pPr>
            <a:endParaRPr lang="en-AU" altLang="en-US" sz="1000">
              <a:latin typeface="Franklin Gothic Book" panose="020B0503020102020204" pitchFamily="34" charset="0"/>
            </a:endParaRPr>
          </a:p>
          <a:p>
            <a:pPr eaLnBrk="1" hangingPunct="1">
              <a:spcBef>
                <a:spcPct val="0"/>
              </a:spcBef>
            </a:pPr>
            <a:r>
              <a:rPr lang="en-AU" altLang="en-US" sz="1000">
                <a:latin typeface="Franklin Gothic Book" panose="020B0503020102020204" pitchFamily="34" charset="0"/>
              </a:rPr>
              <a:t>The Council has a small Secretariat (11 staff in total), led by Anne Edwards as the Director, broadly organised into a Policy, Research and Statistics and Community Engagement Team. </a:t>
            </a:r>
          </a:p>
          <a:p>
            <a:pPr eaLnBrk="1" hangingPunct="1">
              <a:spcBef>
                <a:spcPct val="0"/>
              </a:spcBef>
            </a:pPr>
            <a:endParaRPr lang="en-AU" altLang="en-US"/>
          </a:p>
        </p:txBody>
      </p:sp>
      <p:sp>
        <p:nvSpPr>
          <p:cNvPr id="8196" name="Slide Number Placeholder 3">
            <a:extLst>
              <a:ext uri="{FF2B5EF4-FFF2-40B4-BE49-F238E27FC236}">
                <a16:creationId xmlns:a16="http://schemas.microsoft.com/office/drawing/2014/main" id="{5A27EBE5-7AED-45AD-B224-6128D01951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119F0B3-56DA-4E69-A767-B8392771E602}" type="slidenum">
              <a:rPr lang="en-AU" altLang="en-US" smtClean="0"/>
              <a:pPr/>
              <a:t>2</a:t>
            </a:fld>
            <a:endParaRPr lang="en-AU"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BCCF252D-23D1-4EC3-823F-8F476E56C4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2EBDFE09-1FCB-4CF5-81D7-13533CD37A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1" i="1"/>
              <a:t>Additional information</a:t>
            </a:r>
          </a:p>
          <a:p>
            <a:endParaRPr lang="en-AU" altLang="en-US" b="1"/>
          </a:p>
          <a:p>
            <a:r>
              <a:rPr lang="en-AU" altLang="en-US" b="1"/>
              <a:t>Charter of Youth Justice Principles</a:t>
            </a:r>
            <a:endParaRPr lang="en-AU" altLang="en-US" sz="1600"/>
          </a:p>
          <a:p>
            <a:r>
              <a:rPr lang="en-AU" altLang="en-US"/>
              <a:t>For those familiar with the Youth Justice Principles, there is legislation currently being considered by the Legal Affairs and Safety Parliamentary Committee (the Youth Justice and Other Legislation Amendment Bill 2021) that, if passed, will  amend Principle 1 – that the community should be protected from offences — to insert the words ‘and, in particular, high-risk recidivist offenders’. </a:t>
            </a:r>
          </a:p>
          <a:p>
            <a:endParaRPr lang="en-AU" altLang="en-US" sz="1600"/>
          </a:p>
          <a:p>
            <a:r>
              <a:rPr lang="en-AU" altLang="en-US"/>
              <a:t>Among other reforms, that Bill also proposes to amend section 150 of the Act to codify a requirement to take into account the presence of any aggravating or mitigating factor concerning the child, including whether the child committed the offence while released into the custody of a parent, or at large with or without bail, for another offence, or after being committed for trial or awaiting trial or sentence for another offence.</a:t>
            </a:r>
            <a:endParaRPr lang="en-AU" altLang="en-US" sz="1600"/>
          </a:p>
          <a:p>
            <a:r>
              <a:rPr lang="en-AU" altLang="en-US"/>
              <a:t>The Committee has held public hearings around the State on this and other proposed changes and is due to report to Parliament on 16 April 2021. </a:t>
            </a:r>
            <a:r>
              <a:rPr lang="en-AU" altLang="en-US" u="sng">
                <a:hlinkClick r:id="rId3"/>
              </a:rPr>
              <a:t>https://www.parliament.qld.gov.au/work-of-committees/committees/LASC/inquiries/current-inquiries/YJandOLAB2021</a:t>
            </a:r>
            <a:r>
              <a:rPr lang="en-AU" altLang="en-US"/>
              <a:t> </a:t>
            </a:r>
            <a:endParaRPr lang="en-AU" altLang="en-US" sz="1600"/>
          </a:p>
          <a:p>
            <a:r>
              <a:rPr lang="en-AU" altLang="en-US"/>
              <a:t> </a:t>
            </a:r>
            <a:endParaRPr lang="en-AU" altLang="en-US" sz="1600"/>
          </a:p>
          <a:p>
            <a:r>
              <a:rPr lang="en-AU" altLang="en-US" b="1"/>
              <a:t>Special considerations (YJA, s 150(2))</a:t>
            </a:r>
            <a:endParaRPr lang="en-AU" altLang="en-US" sz="1600"/>
          </a:p>
          <a:p>
            <a:r>
              <a:rPr lang="en-AU" altLang="en-US"/>
              <a:t>Special considerations are that:</a:t>
            </a:r>
            <a:endParaRPr lang="en-AU" altLang="en-US" sz="1600"/>
          </a:p>
          <a:p>
            <a:r>
              <a:rPr lang="en-AU" altLang="en-US"/>
              <a:t>(a) a child’s age is a mitigating factor in determining whether or not to impose a penalty, and the nature of a penalty imposed; and</a:t>
            </a:r>
            <a:endParaRPr lang="en-AU" altLang="en-US" sz="1600"/>
          </a:p>
          <a:p>
            <a:r>
              <a:rPr lang="en-AU" altLang="en-US"/>
              <a:t>(b) a non-custodial order is better than detention in promoting a child’s ability to reintegrate into the community; and</a:t>
            </a:r>
            <a:endParaRPr lang="en-AU" altLang="en-US" sz="1600"/>
          </a:p>
          <a:p>
            <a:r>
              <a:rPr lang="en-AU" altLang="en-US"/>
              <a:t>(c) the rehabilitation of a child found guilty of an offence is greatly assisted by—</a:t>
            </a:r>
            <a:endParaRPr lang="en-AU" altLang="en-US" sz="1600"/>
          </a:p>
          <a:p>
            <a:r>
              <a:rPr lang="en-AU" altLang="en-US"/>
              <a:t>(i) the child’s family; and</a:t>
            </a:r>
            <a:endParaRPr lang="en-AU" altLang="en-US" sz="1600"/>
          </a:p>
          <a:p>
            <a:r>
              <a:rPr lang="en-AU" altLang="en-US"/>
              <a:t>(ii) opportunities to engage in educational programs and employment; and</a:t>
            </a:r>
            <a:endParaRPr lang="en-AU" altLang="en-US" sz="1600"/>
          </a:p>
          <a:p>
            <a:r>
              <a:rPr lang="en-AU" altLang="en-US"/>
              <a:t>(d) a child who has no apparent family support, or opportunities to engage in educational programs and employment, should not receive a more severe sentence because of the lack of support or opportunity; and</a:t>
            </a:r>
            <a:endParaRPr lang="en-AU" altLang="en-US" sz="1600"/>
          </a:p>
          <a:p>
            <a:r>
              <a:rPr lang="en-AU" altLang="en-US"/>
              <a:t>(e) a detention order should be imposed only as a last resort and for the shortest appropriate period.</a:t>
            </a:r>
            <a:endParaRPr lang="en-AU" altLang="en-US" sz="1600"/>
          </a:p>
          <a:p>
            <a:r>
              <a:rPr lang="en-AU" altLang="en-US"/>
              <a:t> </a:t>
            </a:r>
          </a:p>
          <a:p>
            <a:r>
              <a:rPr lang="en-AU" altLang="en-US" b="1"/>
              <a:t>Other factors (YJA, s 150(1))</a:t>
            </a:r>
            <a:endParaRPr lang="en-AU" altLang="en-US" sz="1600"/>
          </a:p>
          <a:p>
            <a:r>
              <a:rPr lang="en-AU" altLang="en-US"/>
              <a:t>In sentencing a child for an offence, a court must have regard to—</a:t>
            </a:r>
            <a:endParaRPr lang="en-AU" altLang="en-US" sz="1600"/>
          </a:p>
          <a:p>
            <a:r>
              <a:rPr lang="en-AU" altLang="en-US"/>
              <a:t>…</a:t>
            </a:r>
            <a:endParaRPr lang="en-AU" altLang="en-US" sz="1600"/>
          </a:p>
          <a:p>
            <a:r>
              <a:rPr lang="en-AU" altLang="en-US"/>
              <a:t>(d) the nature and seriousness of the offence; and</a:t>
            </a:r>
            <a:endParaRPr lang="en-AU" altLang="en-US" sz="1600"/>
          </a:p>
          <a:p>
            <a:r>
              <a:rPr lang="en-AU" altLang="en-US"/>
              <a:t>(e) the child’s previous offending history; and</a:t>
            </a:r>
            <a:endParaRPr lang="en-AU" altLang="en-US" sz="1600"/>
          </a:p>
          <a:p>
            <a:r>
              <a:rPr lang="en-AU" altLang="en-US"/>
              <a:t>(f) any information about the child, including a pre-sentence report, provided to assist the court in making a determination; and</a:t>
            </a:r>
            <a:endParaRPr lang="en-AU" altLang="en-US" sz="1600"/>
          </a:p>
          <a:p>
            <a:r>
              <a:rPr lang="en-AU" altLang="en-US"/>
              <a:t>(g) if the child is an Aboriginal or Torres Strait Islander person—any submissions made by a representative of the community justice group in the child’s community that are relevant to sentencing the child, including, for</a:t>
            </a:r>
            <a:endParaRPr lang="en-AU" altLang="en-US" sz="1600"/>
          </a:p>
          <a:p>
            <a:r>
              <a:rPr lang="en-AU" altLang="en-US"/>
              <a:t>example—</a:t>
            </a:r>
            <a:endParaRPr lang="en-AU" altLang="en-US" sz="1600"/>
          </a:p>
          <a:p>
            <a:r>
              <a:rPr lang="en-AU" altLang="en-US"/>
              <a:t>(i) the child’s relationship to the child’s community; or</a:t>
            </a:r>
            <a:endParaRPr lang="en-AU" altLang="en-US" sz="1600"/>
          </a:p>
          <a:p>
            <a:r>
              <a:rPr lang="en-AU" altLang="en-US"/>
              <a:t>(ii) any cultural considerations; or</a:t>
            </a:r>
            <a:endParaRPr lang="en-AU" altLang="en-US" sz="1600"/>
          </a:p>
          <a:p>
            <a:r>
              <a:rPr lang="en-AU" altLang="en-US"/>
              <a:t>(iii) any considerations relating to programs and services established for offenders in which the community justice group participates; and</a:t>
            </a:r>
            <a:endParaRPr lang="en-AU" altLang="en-US" sz="1600"/>
          </a:p>
          <a:p>
            <a:r>
              <a:rPr lang="en-AU" altLang="en-US"/>
              <a:t>(h) any impact of the offence on a victim, including harm mentioned in information relating to the victim given to the court under the Victims of Crime Assistance Act 2009, section 15; and</a:t>
            </a:r>
            <a:endParaRPr lang="en-AU" altLang="en-US" sz="1600"/>
          </a:p>
          <a:p>
            <a:r>
              <a:rPr lang="en-AU" altLang="en-US"/>
              <a:t>(i) a sentence imposed on the child that has not been completed; and</a:t>
            </a:r>
            <a:endParaRPr lang="en-AU" altLang="en-US" sz="1600"/>
          </a:p>
          <a:p>
            <a:r>
              <a:rPr lang="en-AU" altLang="en-US"/>
              <a:t>(j) a sentence that the child is liable to have imposed because of the revocation of any order under this Act for the breach of conditions by the child; and</a:t>
            </a:r>
            <a:endParaRPr lang="en-AU" altLang="en-US" sz="1600"/>
          </a:p>
          <a:p>
            <a:r>
              <a:rPr lang="en-AU" altLang="en-US"/>
              <a:t>(k) the fitting proportion between the sentence and the offence.</a:t>
            </a:r>
            <a:endParaRPr lang="en-AU" altLang="en-US" sz="1600"/>
          </a:p>
          <a:p>
            <a:r>
              <a:rPr lang="en-AU" altLang="en-US"/>
              <a:t> </a:t>
            </a:r>
            <a:endParaRPr lang="en-AU" altLang="en-US" sz="1600"/>
          </a:p>
          <a:p>
            <a:r>
              <a:rPr lang="en-AU" altLang="en-US" b="1"/>
              <a:t>Additional information </a:t>
            </a:r>
            <a:endParaRPr lang="en-AU" altLang="en-US" sz="1600"/>
          </a:p>
          <a:p>
            <a:r>
              <a:rPr lang="en-AU" altLang="en-US"/>
              <a:t>Queensland Courts have developed a Youth Justice Benchbook intended to be a comprehensive guide for judges and magistrates sitting in the criminal jurisdiction of the Childrens Court of Queensland</a:t>
            </a:r>
            <a:endParaRPr lang="en-AU" altLang="en-US" sz="1600"/>
          </a:p>
          <a:p>
            <a:r>
              <a:rPr lang="en-AU" altLang="en-US"/>
              <a:t>The Council is currently working on a sentencing guide on the sentencing of children aimed at the general community based on content drawn (with permission) from the Benchbook. We hope to release this resource later this year.</a:t>
            </a:r>
            <a:endParaRPr lang="en-AU" altLang="en-US" sz="1600"/>
          </a:p>
          <a:p>
            <a:endParaRPr lang="en-AU" altLang="en-US"/>
          </a:p>
        </p:txBody>
      </p:sp>
      <p:sp>
        <p:nvSpPr>
          <p:cNvPr id="10244" name="Slide Number Placeholder 3">
            <a:extLst>
              <a:ext uri="{FF2B5EF4-FFF2-40B4-BE49-F238E27FC236}">
                <a16:creationId xmlns:a16="http://schemas.microsoft.com/office/drawing/2014/main" id="{CAA6F92E-25A2-4D6A-9160-B3DC4E2E32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53D3B97-3A02-4117-8FD6-C478791FE8C5}" type="slidenum">
              <a:rPr lang="en-AU" altLang="en-US" smtClean="0"/>
              <a:pPr/>
              <a:t>3</a:t>
            </a:fld>
            <a:endParaRPr lang="en-AU"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BC4D1D40-5165-4931-84AC-F3034A974C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B6107AAC-4102-4FCE-A436-0A6D7AB5F1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a:t>Data published by the Australian Bureau of Statistics on offender rate by age group in 2018-19 shows that </a:t>
            </a:r>
            <a:r>
              <a:rPr lang="en-AU" altLang="en-US" b="1"/>
              <a:t>the rate of offenders rises sharply from late childhood, peaks in late adolescence then slowly declines from early adulthood.</a:t>
            </a:r>
          </a:p>
          <a:p>
            <a:endParaRPr lang="en-AU" altLang="en-US"/>
          </a:p>
          <a:p>
            <a:r>
              <a:rPr lang="en-AU" altLang="en-US"/>
              <a:t>Despite this, it had been consistently observed that only a small proportion of these young people will go on to commit more offences as they grow older. </a:t>
            </a:r>
            <a:r>
              <a:rPr lang="en-AU" altLang="en-US" b="1"/>
              <a:t>Research shows that most children and young people ‘grow out’ of offending. </a:t>
            </a:r>
          </a:p>
          <a:p>
            <a:endParaRPr lang="en-AU" altLang="en-US"/>
          </a:p>
          <a:p>
            <a:r>
              <a:rPr lang="en-AU" altLang="en-US"/>
              <a:t>An increasing number of studies on juvenile offending are using concepts from developmental and life-course criminology to study criminal trajectories of children and young people. A Queensland-based study found that there is a </a:t>
            </a:r>
            <a:r>
              <a:rPr lang="en-AU" altLang="en-US" b="1"/>
              <a:t>small number who are categorised as chronic offenders (11% of all offenders)</a:t>
            </a:r>
            <a:r>
              <a:rPr lang="en-AU" altLang="en-US"/>
              <a:t> who engage in persistent offending that starts in childhood and continues into adulthood. </a:t>
            </a:r>
            <a:r>
              <a:rPr lang="en-AU" altLang="en-US" b="1"/>
              <a:t>This group is responsible for one-third of all offences committed.  </a:t>
            </a:r>
          </a:p>
          <a:p>
            <a:endParaRPr lang="en-AU" altLang="en-US"/>
          </a:p>
          <a:p>
            <a:r>
              <a:rPr lang="en-AU" altLang="en-US"/>
              <a:t>Source: Michael Livingston, Anna Stewart, Troy Allard and James Ogilvie, ‘Understanding juvenile offending trajectories’ 41(3) December 2008, </a:t>
            </a:r>
            <a:r>
              <a:rPr lang="en-AU" altLang="en-US" i="1"/>
              <a:t>Australian and New Zealand Journal of Criminology</a:t>
            </a:r>
            <a:endParaRPr lang="en-AU" altLang="en-US"/>
          </a:p>
          <a:p>
            <a:endParaRPr lang="en-AU" altLang="en-US"/>
          </a:p>
          <a:p>
            <a:endParaRPr lang="en-AU" altLang="en-US"/>
          </a:p>
        </p:txBody>
      </p:sp>
      <p:sp>
        <p:nvSpPr>
          <p:cNvPr id="12292" name="Slide Number Placeholder 3">
            <a:extLst>
              <a:ext uri="{FF2B5EF4-FFF2-40B4-BE49-F238E27FC236}">
                <a16:creationId xmlns:a16="http://schemas.microsoft.com/office/drawing/2014/main" id="{E10C0402-9ED5-4C6A-99F8-23736C563A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8F54809-C618-4629-949B-38B26AB6A502}" type="slidenum">
              <a:rPr lang="en-AU" altLang="en-US" smtClean="0"/>
              <a:pPr/>
              <a:t>4</a:t>
            </a:fld>
            <a:endParaRPr lang="en-AU"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6B22CC1-E67D-4C2A-B5C1-F9910AFC09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1402A500-D588-4C95-A0B7-EC396D5A6F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a:t>Most common offences children are sentenced for in Queensland (2019/20)</a:t>
            </a:r>
          </a:p>
          <a:p>
            <a:endParaRPr lang="en-AU" altLang="en-US"/>
          </a:p>
          <a:p>
            <a:r>
              <a:rPr lang="en-AU" altLang="en-US"/>
              <a:t>Please see our breakdown of sentencing trends </a:t>
            </a:r>
            <a:r>
              <a:rPr lang="en-AU" altLang="en-US" b="1"/>
              <a:t>on our website for more information</a:t>
            </a:r>
          </a:p>
          <a:p>
            <a:endParaRPr lang="en-AU" altLang="en-US" i="1"/>
          </a:p>
          <a:p>
            <a:r>
              <a:rPr lang="en-AU" altLang="en-US" i="1"/>
              <a:t>A few notes on data (just for information):</a:t>
            </a:r>
          </a:p>
          <a:p>
            <a:r>
              <a:rPr lang="en-AU" altLang="en-US"/>
              <a:t>Offenders are often sentenced for multiple offences, and receive multiple penalties, at a single sentencing event. As a result, the % of total cases may be higher than expected, and will result in totals greater than 100%.</a:t>
            </a:r>
          </a:p>
          <a:p>
            <a:endParaRPr lang="en-AU" altLang="en-US"/>
          </a:p>
          <a:p>
            <a:r>
              <a:rPr lang="en-AU" altLang="en-US"/>
              <a:t>Data includes people who received at least one juvenile penalty at a sentencing event – if a person received a mix of both adult and child penalties, they were considered to be a child.</a:t>
            </a:r>
          </a:p>
          <a:p>
            <a:endParaRPr lang="en-AU" altLang="en-US"/>
          </a:p>
        </p:txBody>
      </p:sp>
      <p:sp>
        <p:nvSpPr>
          <p:cNvPr id="14340" name="Slide Number Placeholder 3">
            <a:extLst>
              <a:ext uri="{FF2B5EF4-FFF2-40B4-BE49-F238E27FC236}">
                <a16:creationId xmlns:a16="http://schemas.microsoft.com/office/drawing/2014/main" id="{3F293CF5-858C-4EEF-91D8-B458932653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DEEF6A0-47D5-47F6-B6F9-816E5990939C}" type="slidenum">
              <a:rPr lang="en-AU" altLang="en-US" smtClean="0"/>
              <a:pPr/>
              <a:t>5</a:t>
            </a:fld>
            <a:endParaRPr lang="en-AU"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21EDA28-2C5E-4FE6-955B-9A7D186B8E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E8531E57-7B51-4812-BE3B-55196354E2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16388" name="Slide Number Placeholder 3">
            <a:extLst>
              <a:ext uri="{FF2B5EF4-FFF2-40B4-BE49-F238E27FC236}">
                <a16:creationId xmlns:a16="http://schemas.microsoft.com/office/drawing/2014/main" id="{FC9E8B57-AFD9-4D6A-AC55-FA725A21ED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B7AA0A4-A1CA-466B-AB8D-81FA68A21573}" type="slidenum">
              <a:rPr lang="en-AU" altLang="en-US" smtClean="0"/>
              <a:pPr/>
              <a:t>6</a:t>
            </a:fld>
            <a:endParaRPr lang="en-AU"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4AB8F9DC-AC34-4D50-B3FB-3C1A740288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3DA22363-9B2D-49CF-94B1-5C38497C5D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a:t>Common penalties for children in Queensland (2019/20)</a:t>
            </a:r>
          </a:p>
          <a:p>
            <a:endParaRPr lang="en-AU" altLang="en-US"/>
          </a:p>
          <a:p>
            <a:r>
              <a:rPr lang="en-AU" altLang="en-US"/>
              <a:t>Please see our breakdown of sentencing trends </a:t>
            </a:r>
            <a:r>
              <a:rPr lang="en-AU" altLang="en-US" b="1"/>
              <a:t>on our website for more information</a:t>
            </a:r>
          </a:p>
          <a:p>
            <a:endParaRPr lang="en-AU" altLang="en-US"/>
          </a:p>
          <a:p>
            <a:r>
              <a:rPr lang="en-AU" altLang="en-US" i="1"/>
              <a:t>A few notes on data (just for information)::</a:t>
            </a:r>
          </a:p>
          <a:p>
            <a:r>
              <a:rPr lang="en-AU" altLang="en-US"/>
              <a:t>Offenders are often sentenced for multiple offences, and receive multiple penalties, at a single sentencing event. As a result, the % of total cases may be higher than expected, and will result in totals greater than 100%.</a:t>
            </a:r>
          </a:p>
          <a:p>
            <a:endParaRPr lang="en-AU" altLang="en-US"/>
          </a:p>
          <a:p>
            <a:r>
              <a:rPr lang="en-AU" altLang="en-US"/>
              <a:t>Data includes people who received at least one juvenile penalty at a sentencing event – if a person received a mix of both adult and child penalties, they were considered to be a child.</a:t>
            </a:r>
          </a:p>
          <a:p>
            <a:endParaRPr lang="en-AU" altLang="en-US"/>
          </a:p>
        </p:txBody>
      </p:sp>
      <p:sp>
        <p:nvSpPr>
          <p:cNvPr id="18436" name="Slide Number Placeholder 3">
            <a:extLst>
              <a:ext uri="{FF2B5EF4-FFF2-40B4-BE49-F238E27FC236}">
                <a16:creationId xmlns:a16="http://schemas.microsoft.com/office/drawing/2014/main" id="{13EF0787-7E7E-4299-84ED-44FBC075FB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0B255A0-1AC3-4701-8956-CCCC2B376CEC}" type="slidenum">
              <a:rPr lang="en-AU" altLang="en-US" smtClean="0"/>
              <a:pPr/>
              <a:t>7</a:t>
            </a:fld>
            <a:endParaRPr lang="en-AU"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9A9812A-FFB3-4A22-82EB-A14F149F9E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44CF8313-A4BC-417A-8282-092810B3E8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a:t>The Council’s research continues to identify the overrepresentation of Aboriginal and Torres Strait Islander children in the criminal justice system, and as a result, in detention. </a:t>
            </a:r>
          </a:p>
          <a:p>
            <a:endParaRPr lang="en-AU" altLang="en-US"/>
          </a:p>
          <a:p>
            <a:pPr marL="800100" lvl="1" indent="-342900">
              <a:buFontTx/>
              <a:buChar char="•"/>
            </a:pPr>
            <a:r>
              <a:rPr lang="en-AU" altLang="en-US" sz="2000">
                <a:latin typeface="Franklin Gothic Book" panose="020B0503020102020204" pitchFamily="34" charset="0"/>
              </a:rPr>
              <a:t>The proportion of cases sentenced in court involving </a:t>
            </a:r>
            <a:r>
              <a:rPr lang="en-AU" altLang="en-US" sz="2000" b="1">
                <a:latin typeface="Franklin Gothic Book" panose="020B0503020102020204" pitchFamily="34" charset="0"/>
              </a:rPr>
              <a:t>Aboriginal and Torres Strait Islander children (12.7%) is more than double </a:t>
            </a:r>
            <a:r>
              <a:rPr lang="en-AU" altLang="en-US" sz="2000">
                <a:latin typeface="Franklin Gothic Book" panose="020B0503020102020204" pitchFamily="34" charset="0"/>
              </a:rPr>
              <a:t>that of non-Indigenous children (4.7%).</a:t>
            </a:r>
            <a:r>
              <a:rPr lang="en-AU" altLang="en-US" sz="2000"/>
              <a:t> (Courts data from 2005/06 to 2018/19)</a:t>
            </a:r>
            <a:endParaRPr lang="en-AU" altLang="en-US" sz="2000">
              <a:latin typeface="Franklin Gothic Book" panose="020B0503020102020204" pitchFamily="34" charset="0"/>
            </a:endParaRPr>
          </a:p>
          <a:p>
            <a:pPr marL="800100" lvl="1" indent="-342900">
              <a:buFontTx/>
              <a:buChar char="•"/>
            </a:pPr>
            <a:r>
              <a:rPr lang="en-AU" altLang="en-US" sz="2000">
                <a:latin typeface="Franklin Gothic Book" panose="020B0503020102020204" pitchFamily="34" charset="0"/>
              </a:rPr>
              <a:t>Aboriginal and Torres Strait Islander children being admitted </a:t>
            </a:r>
            <a:r>
              <a:rPr lang="en-AU" altLang="en-US" sz="2000" b="1">
                <a:latin typeface="Franklin Gothic Book" panose="020B0503020102020204" pitchFamily="34" charset="0"/>
              </a:rPr>
              <a:t>to youth detention centres is higher</a:t>
            </a:r>
            <a:r>
              <a:rPr lang="en-AU" altLang="en-US" sz="2000">
                <a:latin typeface="Franklin Gothic Book" panose="020B0503020102020204" pitchFamily="34" charset="0"/>
              </a:rPr>
              <a:t> compared to non-Indigenous children. </a:t>
            </a:r>
          </a:p>
          <a:p>
            <a:pPr marL="800100" lvl="1" indent="-342900">
              <a:buFontTx/>
              <a:buChar char="•"/>
            </a:pPr>
            <a:r>
              <a:rPr lang="en-AU" altLang="en-US" sz="2000">
                <a:latin typeface="Franklin Gothic Book" panose="020B0503020102020204" pitchFamily="34" charset="0"/>
              </a:rPr>
              <a:t>In 2018–19, </a:t>
            </a:r>
            <a:r>
              <a:rPr lang="en-AU" altLang="en-US" sz="2000" b="1">
                <a:latin typeface="Franklin Gothic Book" panose="020B0503020102020204" pitchFamily="34" charset="0"/>
              </a:rPr>
              <a:t>Aboriginal and Torres Strait Islander children</a:t>
            </a:r>
            <a:r>
              <a:rPr lang="en-AU" altLang="en-US" sz="2000">
                <a:latin typeface="Franklin Gothic Book" panose="020B0503020102020204" pitchFamily="34" charset="0"/>
              </a:rPr>
              <a:t> comprised </a:t>
            </a:r>
            <a:r>
              <a:rPr lang="en-AU" altLang="en-US" sz="2000" b="1">
                <a:latin typeface="Franklin Gothic Book" panose="020B0503020102020204" pitchFamily="34" charset="0"/>
              </a:rPr>
              <a:t>68.0 % </a:t>
            </a:r>
            <a:r>
              <a:rPr lang="en-AU" altLang="en-US" sz="2000">
                <a:latin typeface="Franklin Gothic Book" panose="020B0503020102020204" pitchFamily="34" charset="0"/>
              </a:rPr>
              <a:t>of those admitted to </a:t>
            </a:r>
            <a:r>
              <a:rPr lang="en-AU" altLang="en-US" sz="2000" b="1">
                <a:latin typeface="Franklin Gothic Book" panose="020B0503020102020204" pitchFamily="34" charset="0"/>
              </a:rPr>
              <a:t>detention</a:t>
            </a:r>
            <a:r>
              <a:rPr lang="en-AU" altLang="en-US" sz="2000">
                <a:latin typeface="Franklin Gothic Book" panose="020B0503020102020204" pitchFamily="34" charset="0"/>
              </a:rPr>
              <a:t> (Justice report, Queensland Government Statisticians’ office).</a:t>
            </a:r>
            <a:endParaRPr lang="en-AU" altLang="en-US" sz="1400">
              <a:latin typeface="Franklin Gothic Book" panose="020B0503020102020204" pitchFamily="34" charset="0"/>
            </a:endParaRPr>
          </a:p>
          <a:p>
            <a:endParaRPr lang="en-AU" altLang="en-US"/>
          </a:p>
        </p:txBody>
      </p:sp>
      <p:sp>
        <p:nvSpPr>
          <p:cNvPr id="21508" name="Slide Number Placeholder 3">
            <a:extLst>
              <a:ext uri="{FF2B5EF4-FFF2-40B4-BE49-F238E27FC236}">
                <a16:creationId xmlns:a16="http://schemas.microsoft.com/office/drawing/2014/main" id="{9D7C4884-ED07-4CE8-B4D9-73D369BC20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EBE0E10-45DC-4641-B94F-ABE9544949EB}" type="slidenum">
              <a:rPr lang="en-AU" altLang="en-US" smtClean="0"/>
              <a:pPr/>
              <a:t>9</a:t>
            </a:fld>
            <a:endParaRPr lang="en-AU"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CCCF5387-818B-41BC-8572-3E885016A0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E64A915E-6F9E-4F19-B5D7-C0C73A7132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a:t>New community-led, place-based initiatives seek to address this overrepresentation and some of the programs have already been evaluated and show promising results. </a:t>
            </a:r>
          </a:p>
          <a:p>
            <a:endParaRPr lang="en-AU" altLang="en-US"/>
          </a:p>
          <a:p>
            <a:r>
              <a:rPr lang="en-AU" altLang="en-US"/>
              <a:t>These approaches are commonly referred to </a:t>
            </a:r>
            <a:r>
              <a:rPr lang="en-AU" altLang="en-US" b="1"/>
              <a:t>‘Justice Reinvestment’, </a:t>
            </a:r>
            <a:r>
              <a:rPr lang="en-AU" altLang="en-US"/>
              <a:t>which refers to redirection of money from prisons to fund and rebuild human resources and physical infrastructure in areas most affected by high levels of incarceration’ (Australian Law Reform Commission, 2018).</a:t>
            </a:r>
          </a:p>
          <a:p>
            <a:endParaRPr lang="en-AU" altLang="en-US"/>
          </a:p>
          <a:p>
            <a:r>
              <a:rPr lang="en-AU" altLang="en-US"/>
              <a:t>These programs provide </a:t>
            </a:r>
            <a:r>
              <a:rPr lang="en-AU" altLang="en-US" b="1"/>
              <a:t>comprehensive support to the community</a:t>
            </a:r>
            <a:r>
              <a:rPr lang="en-AU" altLang="en-US"/>
              <a:t> and rather than focusing just on the offending behaviour, they seek to </a:t>
            </a:r>
            <a:r>
              <a:rPr lang="en-AU" altLang="en-US" b="1"/>
              <a:t>address underlying issues in a comprehensive way. </a:t>
            </a:r>
          </a:p>
          <a:p>
            <a:endParaRPr lang="en-AU" altLang="en-US"/>
          </a:p>
          <a:p>
            <a:r>
              <a:rPr lang="en-AU" altLang="en-US"/>
              <a:t>Several examples across Australia</a:t>
            </a:r>
          </a:p>
          <a:p>
            <a:pPr lvl="1"/>
            <a:r>
              <a:rPr lang="en-AU" altLang="en-US" sz="2400"/>
              <a:t>New South Wales: Bourke and Cowra</a:t>
            </a:r>
          </a:p>
          <a:p>
            <a:pPr lvl="1"/>
            <a:r>
              <a:rPr lang="en-AU" altLang="en-US" sz="2400"/>
              <a:t>Queensland: Cherbourg, Doomadgee and Mornington Island</a:t>
            </a:r>
          </a:p>
          <a:p>
            <a:pPr lvl="1"/>
            <a:r>
              <a:rPr lang="en-AU" altLang="en-US" sz="2400"/>
              <a:t>Western Australia: Halls Creek</a:t>
            </a:r>
          </a:p>
          <a:p>
            <a:pPr lvl="1"/>
            <a:r>
              <a:rPr lang="en-AU" altLang="en-US" sz="2400"/>
              <a:t>Northern Territory: Katherine</a:t>
            </a:r>
          </a:p>
          <a:p>
            <a:pPr lvl="1"/>
            <a:r>
              <a:rPr lang="en-AU" altLang="en-US" sz="2400"/>
              <a:t>South Australia: Port Adelaide</a:t>
            </a:r>
          </a:p>
          <a:p>
            <a:endParaRPr lang="en-AU" altLang="en-US"/>
          </a:p>
          <a:p>
            <a:endParaRPr lang="en-AU" altLang="en-US"/>
          </a:p>
          <a:p>
            <a:endParaRPr lang="en-AU" altLang="en-US"/>
          </a:p>
        </p:txBody>
      </p:sp>
      <p:sp>
        <p:nvSpPr>
          <p:cNvPr id="23556" name="Slide Number Placeholder 3">
            <a:extLst>
              <a:ext uri="{FF2B5EF4-FFF2-40B4-BE49-F238E27FC236}">
                <a16:creationId xmlns:a16="http://schemas.microsoft.com/office/drawing/2014/main" id="{097F742A-4FD9-4F35-9CE7-D6A4637D66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8532B1B-9567-48A9-AA89-249C64DFE5FA}" type="slidenum">
              <a:rPr lang="en-AU" altLang="en-US" smtClean="0"/>
              <a:pPr/>
              <a:t>10</a:t>
            </a:fld>
            <a:endParaRPr lang="en-AU"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QSAC 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B9E51A8F-2340-4EF4-B3F2-10052BC7A5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387600"/>
            <a:ext cx="914400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13935" y="771620"/>
            <a:ext cx="7772400" cy="1323228"/>
          </a:xfrm>
        </p:spPr>
        <p:txBody>
          <a:bodyPr anchor="t">
            <a:normAutofit/>
          </a:bodyPr>
          <a:lstStyle>
            <a:lvl1pPr algn="l">
              <a:defRPr sz="4800" b="0" i="0" cap="all" baseline="0">
                <a:latin typeface="Gill Sans" charset="0"/>
                <a:ea typeface="Gill Sans" charset="0"/>
                <a:cs typeface="Gill Sans" charset="0"/>
              </a:defRPr>
            </a:lvl1pPr>
          </a:lstStyle>
          <a:p>
            <a:r>
              <a:rPr lang="en-US" dirty="0"/>
              <a:t>Click to edit Master title style</a:t>
            </a:r>
          </a:p>
        </p:txBody>
      </p:sp>
      <p:sp>
        <p:nvSpPr>
          <p:cNvPr id="3" name="Subtitle 2"/>
          <p:cNvSpPr>
            <a:spLocks noGrp="1"/>
          </p:cNvSpPr>
          <p:nvPr>
            <p:ph type="subTitle" idx="1"/>
          </p:nvPr>
        </p:nvSpPr>
        <p:spPr>
          <a:xfrm>
            <a:off x="1113935" y="2457923"/>
            <a:ext cx="7772400" cy="1070811"/>
          </a:xfrm>
        </p:spPr>
        <p:txBody>
          <a:bodyPr/>
          <a:lstStyle>
            <a:lvl1pPr marL="0" indent="0" algn="l">
              <a:buNone/>
              <a:defRPr sz="3200" b="0" i="0" cap="none" baseline="0">
                <a:latin typeface="Gill Sans" charset="0"/>
                <a:ea typeface="Gill Sans" charset="0"/>
                <a:cs typeface="Gill Sans" charset="0"/>
              </a:defRPr>
            </a:lvl1pPr>
            <a:lvl2pPr marL="914400" indent="-457200" algn="l">
              <a:lnSpc>
                <a:spcPct val="100000"/>
              </a:lnSpc>
              <a:spcBef>
                <a:spcPts val="1100"/>
              </a:spcBef>
              <a:spcAft>
                <a:spcPts val="1200"/>
              </a:spcAft>
              <a:buFont typeface="Arial" charset="0"/>
              <a:buChar char="•"/>
              <a:defRPr sz="2800" b="0" i="0">
                <a:latin typeface="Gill Sans" charset="0"/>
                <a:ea typeface="Gill Sans" charset="0"/>
                <a:cs typeface="Gill Sans" charset="0"/>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09234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F86C40-43C9-4EA3-B8B7-156E37CD1F24}"/>
              </a:ext>
            </a:extLst>
          </p:cNvPr>
          <p:cNvSpPr>
            <a:spLocks noGrp="1"/>
          </p:cNvSpPr>
          <p:nvPr>
            <p:ph type="dt" sz="half" idx="10"/>
          </p:nvPr>
        </p:nvSpPr>
        <p:spPr/>
        <p:txBody>
          <a:bodyPr/>
          <a:lstStyle>
            <a:lvl1pPr>
              <a:defRPr/>
            </a:lvl1pPr>
          </a:lstStyle>
          <a:p>
            <a:pPr>
              <a:defRPr/>
            </a:pPr>
            <a:fld id="{58D16BC8-1544-46FC-80D2-478D5AAB2A23}" type="datetimeFigureOut">
              <a:rPr lang="en-US"/>
              <a:pPr>
                <a:defRPr/>
              </a:pPr>
              <a:t>4/12/2021</a:t>
            </a:fld>
            <a:endParaRPr lang="en-US" dirty="0"/>
          </a:p>
        </p:txBody>
      </p:sp>
      <p:sp>
        <p:nvSpPr>
          <p:cNvPr id="5" name="Footer Placeholder 4">
            <a:extLst>
              <a:ext uri="{FF2B5EF4-FFF2-40B4-BE49-F238E27FC236}">
                <a16:creationId xmlns:a16="http://schemas.microsoft.com/office/drawing/2014/main" id="{104E1093-83F7-4635-9095-507D6F7DB8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B5044E1-FD3E-4A89-9BF1-9AEB5AAFDB6C}"/>
              </a:ext>
            </a:extLst>
          </p:cNvPr>
          <p:cNvSpPr>
            <a:spLocks noGrp="1"/>
          </p:cNvSpPr>
          <p:nvPr>
            <p:ph type="sldNum" sz="quarter" idx="12"/>
          </p:nvPr>
        </p:nvSpPr>
        <p:spPr/>
        <p:txBody>
          <a:bodyPr/>
          <a:lstStyle>
            <a:lvl1pPr>
              <a:defRPr/>
            </a:lvl1pPr>
          </a:lstStyle>
          <a:p>
            <a:pPr>
              <a:defRPr/>
            </a:pPr>
            <a:fld id="{D893FD4E-603D-42BF-A7CD-5CA09966572F}" type="slidenum">
              <a:rPr lang="en-US" altLang="en-US"/>
              <a:pPr>
                <a:defRPr/>
              </a:pPr>
              <a:t>‹#›</a:t>
            </a:fld>
            <a:endParaRPr lang="en-US" altLang="en-US" dirty="0"/>
          </a:p>
        </p:txBody>
      </p:sp>
    </p:spTree>
    <p:extLst>
      <p:ext uri="{BB962C8B-B14F-4D97-AF65-F5344CB8AC3E}">
        <p14:creationId xmlns:p14="http://schemas.microsoft.com/office/powerpoint/2010/main" val="1869726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591804B-8415-4DB4-95C5-512411F8FBD7}"/>
              </a:ext>
            </a:extLst>
          </p:cNvPr>
          <p:cNvSpPr>
            <a:spLocks noGrp="1"/>
          </p:cNvSpPr>
          <p:nvPr>
            <p:ph type="dt" sz="half" idx="10"/>
          </p:nvPr>
        </p:nvSpPr>
        <p:spPr/>
        <p:txBody>
          <a:bodyPr/>
          <a:lstStyle>
            <a:lvl1pPr>
              <a:defRPr/>
            </a:lvl1pPr>
          </a:lstStyle>
          <a:p>
            <a:pPr>
              <a:defRPr/>
            </a:pPr>
            <a:fld id="{C175BC67-462C-4AF7-B273-DEE9FBF78E45}" type="datetimeFigureOut">
              <a:rPr lang="en-US"/>
              <a:pPr>
                <a:defRPr/>
              </a:pPr>
              <a:t>4/12/2021</a:t>
            </a:fld>
            <a:endParaRPr lang="en-US" dirty="0"/>
          </a:p>
        </p:txBody>
      </p:sp>
      <p:sp>
        <p:nvSpPr>
          <p:cNvPr id="5" name="Footer Placeholder 4">
            <a:extLst>
              <a:ext uri="{FF2B5EF4-FFF2-40B4-BE49-F238E27FC236}">
                <a16:creationId xmlns:a16="http://schemas.microsoft.com/office/drawing/2014/main" id="{0EC7872C-89AA-4F81-A9A3-F87D6051A4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5F6346D-AF8F-4C49-9BAF-29D5F7939A7C}"/>
              </a:ext>
            </a:extLst>
          </p:cNvPr>
          <p:cNvSpPr>
            <a:spLocks noGrp="1"/>
          </p:cNvSpPr>
          <p:nvPr>
            <p:ph type="sldNum" sz="quarter" idx="12"/>
          </p:nvPr>
        </p:nvSpPr>
        <p:spPr/>
        <p:txBody>
          <a:bodyPr/>
          <a:lstStyle>
            <a:lvl1pPr>
              <a:defRPr/>
            </a:lvl1pPr>
          </a:lstStyle>
          <a:p>
            <a:pPr>
              <a:defRPr/>
            </a:pPr>
            <a:fld id="{56A28715-77BE-4951-A9FB-5FD612145A32}" type="slidenum">
              <a:rPr lang="en-US" altLang="en-US"/>
              <a:pPr>
                <a:defRPr/>
              </a:pPr>
              <a:t>‹#›</a:t>
            </a:fld>
            <a:endParaRPr lang="en-US" altLang="en-US" dirty="0"/>
          </a:p>
        </p:txBody>
      </p:sp>
    </p:spTree>
    <p:extLst>
      <p:ext uri="{BB962C8B-B14F-4D97-AF65-F5344CB8AC3E}">
        <p14:creationId xmlns:p14="http://schemas.microsoft.com/office/powerpoint/2010/main" val="2481872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SAC templat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CEC493D5-FE27-451C-9D53-32003531D0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38863"/>
            <a:ext cx="91408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13935" y="815602"/>
            <a:ext cx="7216518" cy="1325563"/>
          </a:xfrm>
        </p:spPr>
        <p:txBody>
          <a:bodyPr anchor="t">
            <a:normAutofit/>
          </a:bodyPr>
          <a:lstStyle>
            <a:lvl1pPr>
              <a:defRPr sz="4800" b="0" i="0" cap="all" baseline="0">
                <a:latin typeface="Gill Sans" charset="0"/>
                <a:ea typeface="Gill Sans" charset="0"/>
                <a:cs typeface="Gill Sans" charset="0"/>
              </a:defRPr>
            </a:lvl1pPr>
          </a:lstStyle>
          <a:p>
            <a:r>
              <a:rPr lang="en-US" dirty="0"/>
              <a:t>Click to edit Master title style</a:t>
            </a:r>
          </a:p>
        </p:txBody>
      </p:sp>
      <p:sp>
        <p:nvSpPr>
          <p:cNvPr id="3" name="Text Placeholder 2"/>
          <p:cNvSpPr>
            <a:spLocks noGrp="1"/>
          </p:cNvSpPr>
          <p:nvPr>
            <p:ph type="body" idx="1"/>
          </p:nvPr>
        </p:nvSpPr>
        <p:spPr>
          <a:xfrm>
            <a:off x="1113935" y="2274560"/>
            <a:ext cx="7216517" cy="1020890"/>
          </a:xfrm>
        </p:spPr>
        <p:txBody>
          <a:bodyPr>
            <a:noAutofit/>
          </a:bodyPr>
          <a:lstStyle>
            <a:lvl1pPr marL="0" indent="0">
              <a:lnSpc>
                <a:spcPct val="70000"/>
              </a:lnSpc>
              <a:buNone/>
              <a:defRPr sz="3200" b="0" cap="all" baseline="0">
                <a:latin typeface="Gill Sans" charset="0"/>
                <a:ea typeface="Gill Sans" charset="0"/>
                <a:cs typeface="Gill Sans"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a:t>
            </a:r>
          </a:p>
          <a:p>
            <a:pPr lvl="0"/>
            <a:r>
              <a:rPr lang="en-US" dirty="0"/>
              <a:t>text styles</a:t>
            </a:r>
          </a:p>
        </p:txBody>
      </p:sp>
      <p:sp>
        <p:nvSpPr>
          <p:cNvPr id="4" name="Content Placeholder 3"/>
          <p:cNvSpPr>
            <a:spLocks noGrp="1"/>
          </p:cNvSpPr>
          <p:nvPr>
            <p:ph sz="half" idx="2"/>
          </p:nvPr>
        </p:nvSpPr>
        <p:spPr>
          <a:xfrm>
            <a:off x="1113936" y="3428845"/>
            <a:ext cx="7216516" cy="3183121"/>
          </a:xfrm>
        </p:spPr>
        <p:txBody>
          <a:bodyPr>
            <a:normAutofit/>
          </a:bodyPr>
          <a:lstStyle>
            <a:lvl1pPr>
              <a:spcBef>
                <a:spcPts val="600"/>
              </a:spcBef>
              <a:spcAft>
                <a:spcPts val="600"/>
              </a:spcAft>
              <a:defRPr sz="2800">
                <a:latin typeface="Gill Sans" charset="0"/>
                <a:ea typeface="Gill Sans" charset="0"/>
                <a:cs typeface="Gill Sans" charset="0"/>
              </a:defRPr>
            </a:lvl1pPr>
            <a:lvl2pPr>
              <a:spcBef>
                <a:spcPts val="600"/>
              </a:spcBef>
              <a:spcAft>
                <a:spcPts val="600"/>
              </a:spcAft>
              <a:defRPr sz="2800">
                <a:latin typeface="Gill Sans" charset="0"/>
                <a:ea typeface="Gill Sans" charset="0"/>
                <a:cs typeface="Gill Sans" charset="0"/>
              </a:defRPr>
            </a:lvl2pPr>
            <a:lvl3pPr>
              <a:spcBef>
                <a:spcPts val="600"/>
              </a:spcBef>
              <a:spcAft>
                <a:spcPts val="600"/>
              </a:spcAft>
              <a:defRPr sz="2800">
                <a:latin typeface="Gill Sans" charset="0"/>
                <a:ea typeface="Gill Sans" charset="0"/>
                <a:cs typeface="Gill Sans" charset="0"/>
              </a:defRPr>
            </a:lvl3pPr>
            <a:lvl4pPr>
              <a:spcBef>
                <a:spcPts val="600"/>
              </a:spcBef>
              <a:spcAft>
                <a:spcPts val="600"/>
              </a:spcAft>
              <a:defRPr sz="2800">
                <a:latin typeface="Gill Sans" charset="0"/>
                <a:ea typeface="Gill Sans" charset="0"/>
                <a:cs typeface="Gill Sans" charset="0"/>
              </a:defRPr>
            </a:lvl4pPr>
            <a:lvl5pPr>
              <a:spcBef>
                <a:spcPts val="600"/>
              </a:spcBef>
              <a:spcAft>
                <a:spcPts val="600"/>
              </a:spcAft>
              <a:defRPr sz="2800">
                <a:latin typeface="Gill Sans" charset="0"/>
                <a:ea typeface="Gill Sans" charset="0"/>
                <a:cs typeface="Gill Sans" charset="0"/>
              </a:defRPr>
            </a:lvl5pPr>
          </a:lstStyle>
          <a:p>
            <a:pPr lvl="0"/>
            <a:r>
              <a:rPr lang="en-US" dirty="0"/>
              <a:t>Click to edit Master text styles</a:t>
            </a:r>
          </a:p>
        </p:txBody>
      </p:sp>
    </p:spTree>
    <p:extLst>
      <p:ext uri="{BB962C8B-B14F-4D97-AF65-F5344CB8AC3E}">
        <p14:creationId xmlns:p14="http://schemas.microsoft.com/office/powerpoint/2010/main" val="1410643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926AF17-93D0-4B76-A503-FE2A070C3B70}"/>
              </a:ext>
            </a:extLst>
          </p:cNvPr>
          <p:cNvSpPr>
            <a:spLocks noGrp="1"/>
          </p:cNvSpPr>
          <p:nvPr>
            <p:ph type="dt" sz="half" idx="10"/>
          </p:nvPr>
        </p:nvSpPr>
        <p:spPr/>
        <p:txBody>
          <a:bodyPr/>
          <a:lstStyle>
            <a:lvl1pPr>
              <a:defRPr/>
            </a:lvl1pPr>
          </a:lstStyle>
          <a:p>
            <a:pPr>
              <a:defRPr/>
            </a:pPr>
            <a:fld id="{1C5DA77C-F229-4DDF-996B-ED8A958A31C4}" type="datetimeFigureOut">
              <a:rPr lang="en-US"/>
              <a:pPr>
                <a:defRPr/>
              </a:pPr>
              <a:t>4/12/2021</a:t>
            </a:fld>
            <a:endParaRPr lang="en-US" dirty="0"/>
          </a:p>
        </p:txBody>
      </p:sp>
      <p:sp>
        <p:nvSpPr>
          <p:cNvPr id="5" name="Footer Placeholder 4">
            <a:extLst>
              <a:ext uri="{FF2B5EF4-FFF2-40B4-BE49-F238E27FC236}">
                <a16:creationId xmlns:a16="http://schemas.microsoft.com/office/drawing/2014/main" id="{A80385D7-D1CF-42EA-B266-66B11B1F53A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0120BDD-6560-429F-8C18-8B274A7A06BE}"/>
              </a:ext>
            </a:extLst>
          </p:cNvPr>
          <p:cNvSpPr>
            <a:spLocks noGrp="1"/>
          </p:cNvSpPr>
          <p:nvPr>
            <p:ph type="sldNum" sz="quarter" idx="12"/>
          </p:nvPr>
        </p:nvSpPr>
        <p:spPr/>
        <p:txBody>
          <a:bodyPr/>
          <a:lstStyle>
            <a:lvl1pPr>
              <a:defRPr/>
            </a:lvl1pPr>
          </a:lstStyle>
          <a:p>
            <a:pPr>
              <a:defRPr/>
            </a:pPr>
            <a:fld id="{476BD7F9-64C4-49F2-8CC8-B7317108A364}" type="slidenum">
              <a:rPr lang="en-US" altLang="en-US"/>
              <a:pPr>
                <a:defRPr/>
              </a:pPr>
              <a:t>‹#›</a:t>
            </a:fld>
            <a:endParaRPr lang="en-US" altLang="en-US" dirty="0"/>
          </a:p>
        </p:txBody>
      </p:sp>
    </p:spTree>
    <p:extLst>
      <p:ext uri="{BB962C8B-B14F-4D97-AF65-F5344CB8AC3E}">
        <p14:creationId xmlns:p14="http://schemas.microsoft.com/office/powerpoint/2010/main" val="115114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44D683-1EF1-4DAE-9C67-62E411C318D3}"/>
              </a:ext>
            </a:extLst>
          </p:cNvPr>
          <p:cNvSpPr>
            <a:spLocks noGrp="1"/>
          </p:cNvSpPr>
          <p:nvPr>
            <p:ph type="dt" sz="half" idx="10"/>
          </p:nvPr>
        </p:nvSpPr>
        <p:spPr/>
        <p:txBody>
          <a:bodyPr/>
          <a:lstStyle>
            <a:lvl1pPr>
              <a:defRPr/>
            </a:lvl1pPr>
          </a:lstStyle>
          <a:p>
            <a:pPr>
              <a:defRPr/>
            </a:pPr>
            <a:fld id="{12A6542C-06F1-459D-A835-27E8F4D223B6}" type="datetimeFigureOut">
              <a:rPr lang="en-US"/>
              <a:pPr>
                <a:defRPr/>
              </a:pPr>
              <a:t>4/12/2021</a:t>
            </a:fld>
            <a:endParaRPr lang="en-US" dirty="0"/>
          </a:p>
        </p:txBody>
      </p:sp>
      <p:sp>
        <p:nvSpPr>
          <p:cNvPr id="5" name="Footer Placeholder 4">
            <a:extLst>
              <a:ext uri="{FF2B5EF4-FFF2-40B4-BE49-F238E27FC236}">
                <a16:creationId xmlns:a16="http://schemas.microsoft.com/office/drawing/2014/main" id="{FEB8666E-A9CD-4800-A462-A35CFFC5F98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4D4F4FC-4A76-4BEE-A844-797011987F95}"/>
              </a:ext>
            </a:extLst>
          </p:cNvPr>
          <p:cNvSpPr>
            <a:spLocks noGrp="1"/>
          </p:cNvSpPr>
          <p:nvPr>
            <p:ph type="sldNum" sz="quarter" idx="12"/>
          </p:nvPr>
        </p:nvSpPr>
        <p:spPr/>
        <p:txBody>
          <a:bodyPr/>
          <a:lstStyle>
            <a:lvl1pPr>
              <a:defRPr/>
            </a:lvl1pPr>
          </a:lstStyle>
          <a:p>
            <a:pPr>
              <a:defRPr/>
            </a:pPr>
            <a:fld id="{5FABDA79-62E0-4230-A4C5-23966ED0D17B}" type="slidenum">
              <a:rPr lang="en-US" altLang="en-US"/>
              <a:pPr>
                <a:defRPr/>
              </a:pPr>
              <a:t>‹#›</a:t>
            </a:fld>
            <a:endParaRPr lang="en-US" altLang="en-US" dirty="0"/>
          </a:p>
        </p:txBody>
      </p:sp>
    </p:spTree>
    <p:extLst>
      <p:ext uri="{BB962C8B-B14F-4D97-AF65-F5344CB8AC3E}">
        <p14:creationId xmlns:p14="http://schemas.microsoft.com/office/powerpoint/2010/main" val="2930922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68E2D2DA-0143-4520-9B9C-F45459039328}"/>
              </a:ext>
            </a:extLst>
          </p:cNvPr>
          <p:cNvSpPr>
            <a:spLocks noGrp="1"/>
          </p:cNvSpPr>
          <p:nvPr>
            <p:ph type="dt" sz="half" idx="10"/>
          </p:nvPr>
        </p:nvSpPr>
        <p:spPr/>
        <p:txBody>
          <a:bodyPr/>
          <a:lstStyle>
            <a:lvl1pPr>
              <a:defRPr/>
            </a:lvl1pPr>
          </a:lstStyle>
          <a:p>
            <a:pPr>
              <a:defRPr/>
            </a:pPr>
            <a:fld id="{0F746D67-87AA-4815-B657-3AC5F81D3151}" type="datetimeFigureOut">
              <a:rPr lang="en-US"/>
              <a:pPr>
                <a:defRPr/>
              </a:pPr>
              <a:t>4/12/2021</a:t>
            </a:fld>
            <a:endParaRPr lang="en-US" dirty="0"/>
          </a:p>
        </p:txBody>
      </p:sp>
      <p:sp>
        <p:nvSpPr>
          <p:cNvPr id="6" name="Footer Placeholder 4">
            <a:extLst>
              <a:ext uri="{FF2B5EF4-FFF2-40B4-BE49-F238E27FC236}">
                <a16:creationId xmlns:a16="http://schemas.microsoft.com/office/drawing/2014/main" id="{91F87699-02E7-4A6A-9809-469358A4486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26CE787-8E12-47EC-AE18-D4B80544B6E3}"/>
              </a:ext>
            </a:extLst>
          </p:cNvPr>
          <p:cNvSpPr>
            <a:spLocks noGrp="1"/>
          </p:cNvSpPr>
          <p:nvPr>
            <p:ph type="sldNum" sz="quarter" idx="12"/>
          </p:nvPr>
        </p:nvSpPr>
        <p:spPr/>
        <p:txBody>
          <a:bodyPr/>
          <a:lstStyle>
            <a:lvl1pPr>
              <a:defRPr/>
            </a:lvl1pPr>
          </a:lstStyle>
          <a:p>
            <a:pPr>
              <a:defRPr/>
            </a:pPr>
            <a:fld id="{7D39CE5E-892C-4222-B86F-CEFF892915C8}" type="slidenum">
              <a:rPr lang="en-US" altLang="en-US"/>
              <a:pPr>
                <a:defRPr/>
              </a:pPr>
              <a:t>‹#›</a:t>
            </a:fld>
            <a:endParaRPr lang="en-US" altLang="en-US" dirty="0"/>
          </a:p>
        </p:txBody>
      </p:sp>
    </p:spTree>
    <p:extLst>
      <p:ext uri="{BB962C8B-B14F-4D97-AF65-F5344CB8AC3E}">
        <p14:creationId xmlns:p14="http://schemas.microsoft.com/office/powerpoint/2010/main" val="419942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6DD63C03-7FBE-4874-9CDE-29A27AB6073A}"/>
              </a:ext>
            </a:extLst>
          </p:cNvPr>
          <p:cNvSpPr>
            <a:spLocks noGrp="1"/>
          </p:cNvSpPr>
          <p:nvPr>
            <p:ph type="dt" sz="half" idx="10"/>
          </p:nvPr>
        </p:nvSpPr>
        <p:spPr/>
        <p:txBody>
          <a:bodyPr/>
          <a:lstStyle>
            <a:lvl1pPr>
              <a:defRPr/>
            </a:lvl1pPr>
          </a:lstStyle>
          <a:p>
            <a:pPr>
              <a:defRPr/>
            </a:pPr>
            <a:fld id="{26248A3C-7478-4068-9E55-A1813030F723}" type="datetimeFigureOut">
              <a:rPr lang="en-US"/>
              <a:pPr>
                <a:defRPr/>
              </a:pPr>
              <a:t>4/12/2021</a:t>
            </a:fld>
            <a:endParaRPr lang="en-US" dirty="0"/>
          </a:p>
        </p:txBody>
      </p:sp>
      <p:sp>
        <p:nvSpPr>
          <p:cNvPr id="4" name="Footer Placeholder 4">
            <a:extLst>
              <a:ext uri="{FF2B5EF4-FFF2-40B4-BE49-F238E27FC236}">
                <a16:creationId xmlns:a16="http://schemas.microsoft.com/office/drawing/2014/main" id="{9DDF17DE-A765-4AA5-B991-BA49F496084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18F4810-AB33-4F4B-82F0-B6334139AEB0}"/>
              </a:ext>
            </a:extLst>
          </p:cNvPr>
          <p:cNvSpPr>
            <a:spLocks noGrp="1"/>
          </p:cNvSpPr>
          <p:nvPr>
            <p:ph type="sldNum" sz="quarter" idx="12"/>
          </p:nvPr>
        </p:nvSpPr>
        <p:spPr/>
        <p:txBody>
          <a:bodyPr/>
          <a:lstStyle>
            <a:lvl1pPr>
              <a:defRPr/>
            </a:lvl1pPr>
          </a:lstStyle>
          <a:p>
            <a:pPr>
              <a:defRPr/>
            </a:pPr>
            <a:fld id="{8A2608FA-DCAB-4151-8700-C82A74AFA619}" type="slidenum">
              <a:rPr lang="en-US" altLang="en-US"/>
              <a:pPr>
                <a:defRPr/>
              </a:pPr>
              <a:t>‹#›</a:t>
            </a:fld>
            <a:endParaRPr lang="en-US" altLang="en-US" dirty="0"/>
          </a:p>
        </p:txBody>
      </p:sp>
    </p:spTree>
    <p:extLst>
      <p:ext uri="{BB962C8B-B14F-4D97-AF65-F5344CB8AC3E}">
        <p14:creationId xmlns:p14="http://schemas.microsoft.com/office/powerpoint/2010/main" val="1543237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AB3B3C6-22AE-4E28-8906-3E8BFC22125B}"/>
              </a:ext>
            </a:extLst>
          </p:cNvPr>
          <p:cNvSpPr>
            <a:spLocks noGrp="1"/>
          </p:cNvSpPr>
          <p:nvPr>
            <p:ph type="dt" sz="half" idx="10"/>
          </p:nvPr>
        </p:nvSpPr>
        <p:spPr/>
        <p:txBody>
          <a:bodyPr/>
          <a:lstStyle>
            <a:lvl1pPr>
              <a:defRPr/>
            </a:lvl1pPr>
          </a:lstStyle>
          <a:p>
            <a:pPr>
              <a:defRPr/>
            </a:pPr>
            <a:fld id="{DC35D63F-5AF3-4350-A404-30AE4BC54A45}" type="datetimeFigureOut">
              <a:rPr lang="en-US"/>
              <a:pPr>
                <a:defRPr/>
              </a:pPr>
              <a:t>4/12/2021</a:t>
            </a:fld>
            <a:endParaRPr lang="en-US" dirty="0"/>
          </a:p>
        </p:txBody>
      </p:sp>
      <p:sp>
        <p:nvSpPr>
          <p:cNvPr id="3" name="Footer Placeholder 4">
            <a:extLst>
              <a:ext uri="{FF2B5EF4-FFF2-40B4-BE49-F238E27FC236}">
                <a16:creationId xmlns:a16="http://schemas.microsoft.com/office/drawing/2014/main" id="{A83EABC8-5586-4D71-A1DB-E07F6DE0D17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9A8C204-55D1-4C33-8815-A70A23EDC15D}"/>
              </a:ext>
            </a:extLst>
          </p:cNvPr>
          <p:cNvSpPr>
            <a:spLocks noGrp="1"/>
          </p:cNvSpPr>
          <p:nvPr>
            <p:ph type="sldNum" sz="quarter" idx="12"/>
          </p:nvPr>
        </p:nvSpPr>
        <p:spPr/>
        <p:txBody>
          <a:bodyPr/>
          <a:lstStyle>
            <a:lvl1pPr>
              <a:defRPr/>
            </a:lvl1pPr>
          </a:lstStyle>
          <a:p>
            <a:pPr>
              <a:defRPr/>
            </a:pPr>
            <a:fld id="{22A69CD0-B650-47A4-A314-9CDC38E506F9}" type="slidenum">
              <a:rPr lang="en-US" altLang="en-US"/>
              <a:pPr>
                <a:defRPr/>
              </a:pPr>
              <a:t>‹#›</a:t>
            </a:fld>
            <a:endParaRPr lang="en-US" altLang="en-US" dirty="0"/>
          </a:p>
        </p:txBody>
      </p:sp>
    </p:spTree>
    <p:extLst>
      <p:ext uri="{BB962C8B-B14F-4D97-AF65-F5344CB8AC3E}">
        <p14:creationId xmlns:p14="http://schemas.microsoft.com/office/powerpoint/2010/main" val="3017793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07F06D8-F543-4F87-8C7D-3A25152FD3D8}"/>
              </a:ext>
            </a:extLst>
          </p:cNvPr>
          <p:cNvSpPr>
            <a:spLocks noGrp="1"/>
          </p:cNvSpPr>
          <p:nvPr>
            <p:ph type="dt" sz="half" idx="10"/>
          </p:nvPr>
        </p:nvSpPr>
        <p:spPr/>
        <p:txBody>
          <a:bodyPr/>
          <a:lstStyle>
            <a:lvl1pPr>
              <a:defRPr/>
            </a:lvl1pPr>
          </a:lstStyle>
          <a:p>
            <a:pPr>
              <a:defRPr/>
            </a:pPr>
            <a:fld id="{D5F850CD-6E8C-498E-99CA-2C0B31E604BA}" type="datetimeFigureOut">
              <a:rPr lang="en-US"/>
              <a:pPr>
                <a:defRPr/>
              </a:pPr>
              <a:t>4/12/2021</a:t>
            </a:fld>
            <a:endParaRPr lang="en-US" dirty="0"/>
          </a:p>
        </p:txBody>
      </p:sp>
      <p:sp>
        <p:nvSpPr>
          <p:cNvPr id="6" name="Footer Placeholder 4">
            <a:extLst>
              <a:ext uri="{FF2B5EF4-FFF2-40B4-BE49-F238E27FC236}">
                <a16:creationId xmlns:a16="http://schemas.microsoft.com/office/drawing/2014/main" id="{39BF791B-884F-451B-897D-5C3B56BA7C4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AEEF4CB-5E6A-4B45-875B-721324D071A5}"/>
              </a:ext>
            </a:extLst>
          </p:cNvPr>
          <p:cNvSpPr>
            <a:spLocks noGrp="1"/>
          </p:cNvSpPr>
          <p:nvPr>
            <p:ph type="sldNum" sz="quarter" idx="12"/>
          </p:nvPr>
        </p:nvSpPr>
        <p:spPr/>
        <p:txBody>
          <a:bodyPr/>
          <a:lstStyle>
            <a:lvl1pPr>
              <a:defRPr/>
            </a:lvl1pPr>
          </a:lstStyle>
          <a:p>
            <a:pPr>
              <a:defRPr/>
            </a:pPr>
            <a:fld id="{6849EB70-9F88-4164-AB26-D908F759F0C7}" type="slidenum">
              <a:rPr lang="en-US" altLang="en-US"/>
              <a:pPr>
                <a:defRPr/>
              </a:pPr>
              <a:t>‹#›</a:t>
            </a:fld>
            <a:endParaRPr lang="en-US" altLang="en-US" dirty="0"/>
          </a:p>
        </p:txBody>
      </p:sp>
    </p:spTree>
    <p:extLst>
      <p:ext uri="{BB962C8B-B14F-4D97-AF65-F5344CB8AC3E}">
        <p14:creationId xmlns:p14="http://schemas.microsoft.com/office/powerpoint/2010/main" val="308855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25159D4-239C-446D-AA52-F401D6EEDA94}"/>
              </a:ext>
            </a:extLst>
          </p:cNvPr>
          <p:cNvSpPr>
            <a:spLocks noGrp="1"/>
          </p:cNvSpPr>
          <p:nvPr>
            <p:ph type="dt" sz="half" idx="10"/>
          </p:nvPr>
        </p:nvSpPr>
        <p:spPr/>
        <p:txBody>
          <a:bodyPr/>
          <a:lstStyle>
            <a:lvl1pPr>
              <a:defRPr/>
            </a:lvl1pPr>
          </a:lstStyle>
          <a:p>
            <a:pPr>
              <a:defRPr/>
            </a:pPr>
            <a:fld id="{27B3058B-7953-492E-B42B-FCBA00B91AA1}" type="datetimeFigureOut">
              <a:rPr lang="en-US"/>
              <a:pPr>
                <a:defRPr/>
              </a:pPr>
              <a:t>4/12/2021</a:t>
            </a:fld>
            <a:endParaRPr lang="en-US" dirty="0"/>
          </a:p>
        </p:txBody>
      </p:sp>
      <p:sp>
        <p:nvSpPr>
          <p:cNvPr id="6" name="Footer Placeholder 4">
            <a:extLst>
              <a:ext uri="{FF2B5EF4-FFF2-40B4-BE49-F238E27FC236}">
                <a16:creationId xmlns:a16="http://schemas.microsoft.com/office/drawing/2014/main" id="{4AE8C86D-77EA-4B57-8E50-E881131E06D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4599AC2-776E-4EFE-98ED-1E8CCB6B891E}"/>
              </a:ext>
            </a:extLst>
          </p:cNvPr>
          <p:cNvSpPr>
            <a:spLocks noGrp="1"/>
          </p:cNvSpPr>
          <p:nvPr>
            <p:ph type="sldNum" sz="quarter" idx="12"/>
          </p:nvPr>
        </p:nvSpPr>
        <p:spPr/>
        <p:txBody>
          <a:bodyPr/>
          <a:lstStyle>
            <a:lvl1pPr>
              <a:defRPr/>
            </a:lvl1pPr>
          </a:lstStyle>
          <a:p>
            <a:pPr>
              <a:defRPr/>
            </a:pPr>
            <a:fld id="{5C73A623-767C-49C4-BFD9-6677CF4DA4D3}" type="slidenum">
              <a:rPr lang="en-US" altLang="en-US"/>
              <a:pPr>
                <a:defRPr/>
              </a:pPr>
              <a:t>‹#›</a:t>
            </a:fld>
            <a:endParaRPr lang="en-US" altLang="en-US" dirty="0"/>
          </a:p>
        </p:txBody>
      </p:sp>
    </p:spTree>
    <p:extLst>
      <p:ext uri="{BB962C8B-B14F-4D97-AF65-F5344CB8AC3E}">
        <p14:creationId xmlns:p14="http://schemas.microsoft.com/office/powerpoint/2010/main" val="3476629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1DFE78C-86ED-445F-80EE-6362F9D3D394}"/>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D7A1182-2601-4F30-A64C-A8CE74C58EFC}"/>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D3B21A4-BCBC-4453-9D0D-DB8C5978654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B68AA72-8179-4BBC-956B-36C59C8E72C9}" type="datetimeFigureOut">
              <a:rPr lang="en-US"/>
              <a:pPr>
                <a:defRPr/>
              </a:pPr>
              <a:t>4/12/2021</a:t>
            </a:fld>
            <a:endParaRPr lang="en-US" dirty="0"/>
          </a:p>
        </p:txBody>
      </p:sp>
      <p:sp>
        <p:nvSpPr>
          <p:cNvPr id="5" name="Footer Placeholder 4">
            <a:extLst>
              <a:ext uri="{FF2B5EF4-FFF2-40B4-BE49-F238E27FC236}">
                <a16:creationId xmlns:a16="http://schemas.microsoft.com/office/drawing/2014/main" id="{A55F3AC9-3F8E-4F6B-B3E8-8DCDB8A6D99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D5A8F19B-6445-41D6-94B8-EECB5D4BB0D2}"/>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6799E5B2-88B5-40B3-BCA3-DD9401F61A1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39" r:id="rId1"/>
    <p:sldLayoutId id="2147483840"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F370E07A-01F0-4C4E-9024-5695B8845AD2}"/>
              </a:ext>
            </a:extLst>
          </p:cNvPr>
          <p:cNvSpPr>
            <a:spLocks noGrp="1"/>
          </p:cNvSpPr>
          <p:nvPr>
            <p:ph type="ctrTitle"/>
          </p:nvPr>
        </p:nvSpPr>
        <p:spPr>
          <a:xfrm>
            <a:off x="382588" y="1003300"/>
            <a:ext cx="8378825" cy="1336675"/>
          </a:xfrm>
        </p:spPr>
        <p:txBody>
          <a:bodyPr>
            <a:normAutofit fontScale="90000"/>
          </a:bodyPr>
          <a:lstStyle/>
          <a:p>
            <a:pPr algn="ctr">
              <a:defRPr/>
            </a:pPr>
            <a:r>
              <a:rPr lang="en-US" altLang="en-US" sz="3200" cap="none" dirty="0">
                <a:solidFill>
                  <a:schemeClr val="accent1"/>
                </a:solidFill>
                <a:latin typeface="Franklin Gothic Medium" panose="020B0603020102020204" pitchFamily="34" charset="0"/>
                <a:ea typeface="Gill Sans"/>
                <a:cs typeface="Gill Sans"/>
              </a:rPr>
              <a:t>The Force is With You.</a:t>
            </a:r>
            <a:br>
              <a:rPr lang="en-US" altLang="en-US" sz="3200" cap="none" dirty="0">
                <a:solidFill>
                  <a:schemeClr val="accent1"/>
                </a:solidFill>
                <a:latin typeface="Franklin Gothic Medium" panose="020B0603020102020204" pitchFamily="34" charset="0"/>
                <a:ea typeface="Gill Sans"/>
                <a:cs typeface="Gill Sans"/>
              </a:rPr>
            </a:br>
            <a:r>
              <a:rPr lang="en-US" altLang="en-US" sz="3200" cap="none" dirty="0">
                <a:solidFill>
                  <a:schemeClr val="accent1"/>
                </a:solidFill>
                <a:latin typeface="Franklin Gothic Medium" panose="020B0603020102020204" pitchFamily="34" charset="0"/>
                <a:ea typeface="Gill Sans"/>
                <a:cs typeface="Gill Sans"/>
              </a:rPr>
              <a:t>A judicial perspective on Sentencing Children in Queensland</a:t>
            </a:r>
          </a:p>
        </p:txBody>
      </p:sp>
      <p:sp>
        <p:nvSpPr>
          <p:cNvPr id="5123" name="Subtitle 4">
            <a:extLst>
              <a:ext uri="{FF2B5EF4-FFF2-40B4-BE49-F238E27FC236}">
                <a16:creationId xmlns:a16="http://schemas.microsoft.com/office/drawing/2014/main" id="{541957D1-60A5-488E-9F9E-923D2CA116AF}"/>
              </a:ext>
            </a:extLst>
          </p:cNvPr>
          <p:cNvSpPr>
            <a:spLocks noGrp="1"/>
          </p:cNvSpPr>
          <p:nvPr>
            <p:ph type="subTitle" idx="1"/>
          </p:nvPr>
        </p:nvSpPr>
        <p:spPr>
          <a:xfrm>
            <a:off x="1114425" y="2633663"/>
            <a:ext cx="7772400" cy="1071562"/>
          </a:xfrm>
        </p:spPr>
        <p:txBody>
          <a:bodyPr/>
          <a:lstStyle/>
          <a:p>
            <a:r>
              <a:rPr lang="en-AU" altLang="en-US" sz="2400" b="1">
                <a:latin typeface="Calibri" panose="020F0502020204030204" pitchFamily="34" charset="0"/>
                <a:ea typeface="Gill Sans"/>
                <a:cs typeface="Gill Sans"/>
              </a:rPr>
              <a:t>John Robertson</a:t>
            </a:r>
          </a:p>
          <a:p>
            <a:r>
              <a:rPr lang="en-AU" altLang="en-US" sz="2400">
                <a:latin typeface="Calibri" panose="020F0502020204030204" pitchFamily="34" charset="0"/>
                <a:ea typeface="Gill Sans"/>
                <a:cs typeface="Gill Sans"/>
              </a:rPr>
              <a:t>Chair, Queensland Sentencing Advisory Council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4B3FDF95-AA9A-4C38-A02D-E02F2A91C1FD}"/>
              </a:ext>
            </a:extLst>
          </p:cNvPr>
          <p:cNvSpPr>
            <a:spLocks noGrp="1"/>
          </p:cNvSpPr>
          <p:nvPr>
            <p:ph type="title"/>
          </p:nvPr>
        </p:nvSpPr>
        <p:spPr>
          <a:xfrm>
            <a:off x="739775" y="593725"/>
            <a:ext cx="7216775" cy="1325563"/>
          </a:xfrm>
        </p:spPr>
        <p:txBody>
          <a:bodyPr/>
          <a:lstStyle/>
          <a:p>
            <a:r>
              <a:rPr lang="en-AU" altLang="en-US" sz="3200" cap="none">
                <a:solidFill>
                  <a:schemeClr val="accent1"/>
                </a:solidFill>
                <a:latin typeface="Franklin Gothic Demi" panose="020B0703020102020204" pitchFamily="34" charset="0"/>
                <a:ea typeface="Gill Sans"/>
                <a:cs typeface="Gill Sans"/>
              </a:rPr>
              <a:t>Justice re-investment: Community-led and place-based</a:t>
            </a:r>
          </a:p>
        </p:txBody>
      </p:sp>
      <p:sp>
        <p:nvSpPr>
          <p:cNvPr id="4" name="Content Placeholder 3">
            <a:extLst>
              <a:ext uri="{FF2B5EF4-FFF2-40B4-BE49-F238E27FC236}">
                <a16:creationId xmlns:a16="http://schemas.microsoft.com/office/drawing/2014/main" id="{70EB4BD2-64D0-40CD-BDF4-BE0A00CA8768}"/>
              </a:ext>
            </a:extLst>
          </p:cNvPr>
          <p:cNvSpPr>
            <a:spLocks noGrp="1"/>
          </p:cNvSpPr>
          <p:nvPr>
            <p:ph sz="half" idx="2"/>
          </p:nvPr>
        </p:nvSpPr>
        <p:spPr>
          <a:xfrm>
            <a:off x="628650" y="1782763"/>
            <a:ext cx="8237538" cy="4502150"/>
          </a:xfrm>
        </p:spPr>
        <p:txBody>
          <a:bodyPr>
            <a:normAutofit fontScale="85000" lnSpcReduction="20000"/>
          </a:bodyPr>
          <a:lstStyle/>
          <a:p>
            <a:pPr>
              <a:defRPr/>
            </a:pPr>
            <a:r>
              <a:rPr lang="en-AU" dirty="0">
                <a:latin typeface="+mn-lt"/>
              </a:rPr>
              <a:t>‘A redirection of money from prisons to fund and rebuild human resources and physical infrastructure in areas most affected by high levels of incarceration’ (Australian Law Reform Commission, 2018).</a:t>
            </a:r>
          </a:p>
          <a:p>
            <a:pPr>
              <a:defRPr/>
            </a:pPr>
            <a:r>
              <a:rPr lang="en-AU" dirty="0">
                <a:latin typeface="+mn-lt"/>
              </a:rPr>
              <a:t>Life-course approach to criminal justice system</a:t>
            </a:r>
          </a:p>
          <a:p>
            <a:pPr>
              <a:defRPr/>
            </a:pPr>
            <a:r>
              <a:rPr lang="en-AU" dirty="0">
                <a:latin typeface="+mn-lt"/>
              </a:rPr>
              <a:t>Several examples across Australia</a:t>
            </a:r>
          </a:p>
          <a:p>
            <a:pPr lvl="1">
              <a:defRPr/>
            </a:pPr>
            <a:r>
              <a:rPr lang="en-AU" sz="2400" dirty="0">
                <a:latin typeface="+mn-lt"/>
              </a:rPr>
              <a:t>New South Wales: Bourke (</a:t>
            </a:r>
            <a:r>
              <a:rPr lang="en-AU" sz="2400" dirty="0" err="1">
                <a:latin typeface="+mn-lt"/>
              </a:rPr>
              <a:t>Maranjuka</a:t>
            </a:r>
            <a:r>
              <a:rPr lang="en-AU" sz="2400" dirty="0">
                <a:latin typeface="+mn-lt"/>
              </a:rPr>
              <a:t>), Cowra, Armidale (Backtrack) and Dubbo (</a:t>
            </a:r>
            <a:r>
              <a:rPr lang="en-AU" sz="2400" dirty="0" err="1">
                <a:latin typeface="+mn-lt"/>
              </a:rPr>
              <a:t>Walwaay</a:t>
            </a:r>
            <a:r>
              <a:rPr lang="en-AU" sz="2400" dirty="0">
                <a:latin typeface="+mn-lt"/>
              </a:rPr>
              <a:t>)</a:t>
            </a:r>
          </a:p>
          <a:p>
            <a:pPr lvl="1">
              <a:defRPr/>
            </a:pPr>
            <a:r>
              <a:rPr lang="en-AU" sz="2400" dirty="0">
                <a:latin typeface="+mn-lt"/>
              </a:rPr>
              <a:t>Queensland: Cherbourg, Doomadgee and Mornington Island (Keeping on Country Recidivism Project)</a:t>
            </a:r>
          </a:p>
          <a:p>
            <a:pPr lvl="1">
              <a:defRPr/>
            </a:pPr>
            <a:r>
              <a:rPr lang="en-AU" sz="2400" dirty="0">
                <a:latin typeface="+mn-lt"/>
              </a:rPr>
              <a:t>Western Australia: Halls Creek, </a:t>
            </a:r>
            <a:r>
              <a:rPr lang="en-AU" sz="2400" dirty="0" err="1">
                <a:latin typeface="+mn-lt"/>
              </a:rPr>
              <a:t>Warakurna</a:t>
            </a:r>
            <a:r>
              <a:rPr lang="en-AU" sz="2400" dirty="0">
                <a:latin typeface="+mn-lt"/>
              </a:rPr>
              <a:t>  (all Aboriginal police)</a:t>
            </a:r>
          </a:p>
          <a:p>
            <a:pPr lvl="1">
              <a:defRPr/>
            </a:pPr>
            <a:r>
              <a:rPr lang="en-AU" sz="2400" dirty="0">
                <a:latin typeface="+mn-lt"/>
              </a:rPr>
              <a:t>Northern Territory: Katherine</a:t>
            </a:r>
          </a:p>
          <a:p>
            <a:pPr lvl="1">
              <a:defRPr/>
            </a:pPr>
            <a:r>
              <a:rPr lang="en-AU" sz="2400" dirty="0">
                <a:latin typeface="+mn-lt"/>
              </a:rPr>
              <a:t>South Australia: Port Adelaide</a:t>
            </a:r>
          </a:p>
          <a:p>
            <a:pPr>
              <a:defRPr/>
            </a:pPr>
            <a:endParaRPr lang="en-A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174329D4-699D-47AE-A184-A032A41993E2}"/>
              </a:ext>
            </a:extLst>
          </p:cNvPr>
          <p:cNvSpPr>
            <a:spLocks noGrp="1"/>
          </p:cNvSpPr>
          <p:nvPr>
            <p:ph type="title"/>
          </p:nvPr>
        </p:nvSpPr>
        <p:spPr>
          <a:xfrm>
            <a:off x="739775" y="593725"/>
            <a:ext cx="7216775" cy="1325563"/>
          </a:xfrm>
        </p:spPr>
        <p:txBody>
          <a:bodyPr/>
          <a:lstStyle/>
          <a:p>
            <a:r>
              <a:rPr lang="en-AU" altLang="en-US" sz="3200" cap="none">
                <a:solidFill>
                  <a:schemeClr val="accent1"/>
                </a:solidFill>
                <a:latin typeface="Franklin Gothic Demi" panose="020B0703020102020204" pitchFamily="34" charset="0"/>
                <a:ea typeface="Gill Sans"/>
                <a:cs typeface="Gill Sans"/>
              </a:rPr>
              <a:t>Success in Maranguka Justice Reinvestment in Bourke</a:t>
            </a:r>
          </a:p>
        </p:txBody>
      </p:sp>
      <p:sp>
        <p:nvSpPr>
          <p:cNvPr id="4" name="Content Placeholder 3">
            <a:extLst>
              <a:ext uri="{FF2B5EF4-FFF2-40B4-BE49-F238E27FC236}">
                <a16:creationId xmlns:a16="http://schemas.microsoft.com/office/drawing/2014/main" id="{DCA09BE5-4224-430D-985C-8C492A43345F}"/>
              </a:ext>
            </a:extLst>
          </p:cNvPr>
          <p:cNvSpPr>
            <a:spLocks noGrp="1"/>
          </p:cNvSpPr>
          <p:nvPr>
            <p:ph sz="half" idx="2"/>
          </p:nvPr>
        </p:nvSpPr>
        <p:spPr>
          <a:xfrm>
            <a:off x="628650" y="1919288"/>
            <a:ext cx="8237538" cy="4502150"/>
          </a:xfrm>
        </p:spPr>
        <p:txBody>
          <a:bodyPr>
            <a:normAutofit fontScale="92500" lnSpcReduction="20000"/>
          </a:bodyPr>
          <a:lstStyle/>
          <a:p>
            <a:pPr>
              <a:defRPr/>
            </a:pPr>
            <a:r>
              <a:rPr lang="en-AU" dirty="0">
                <a:latin typeface="+mn-lt"/>
              </a:rPr>
              <a:t>KPMG evaluated the project in 2018:</a:t>
            </a:r>
          </a:p>
          <a:p>
            <a:pPr lvl="1">
              <a:defRPr/>
            </a:pPr>
            <a:r>
              <a:rPr lang="en-AU" dirty="0">
                <a:latin typeface="+mn-lt"/>
              </a:rPr>
              <a:t>31% increase in year 12 student retention rates </a:t>
            </a:r>
          </a:p>
          <a:p>
            <a:pPr lvl="1">
              <a:defRPr/>
            </a:pPr>
            <a:r>
              <a:rPr lang="en-AU" dirty="0">
                <a:latin typeface="+mn-lt"/>
              </a:rPr>
              <a:t>38% reduction in charges across the top five juvenile offence categories</a:t>
            </a:r>
          </a:p>
          <a:p>
            <a:pPr lvl="1">
              <a:defRPr/>
            </a:pPr>
            <a:r>
              <a:rPr lang="en-AU" dirty="0">
                <a:latin typeface="+mn-lt"/>
              </a:rPr>
              <a:t>23% reduction in police recorded incidence of domestic violence and comparable drops in rates of re-offending</a:t>
            </a:r>
          </a:p>
          <a:p>
            <a:pPr lvl="1">
              <a:defRPr/>
            </a:pPr>
            <a:r>
              <a:rPr lang="en-AU" dirty="0">
                <a:latin typeface="+mn-lt"/>
              </a:rPr>
              <a:t>14% reduction in bail breaches and  </a:t>
            </a:r>
          </a:p>
          <a:p>
            <a:pPr lvl="1">
              <a:defRPr/>
            </a:pPr>
            <a:r>
              <a:rPr lang="en-AU" dirty="0">
                <a:latin typeface="+mn-lt"/>
              </a:rPr>
              <a:t>42% reduction in days spent in custody</a:t>
            </a:r>
          </a:p>
          <a:p>
            <a:pPr>
              <a:defRPr/>
            </a:pPr>
            <a:r>
              <a:rPr lang="en-AU" dirty="0">
                <a:latin typeface="+mn-lt"/>
              </a:rPr>
              <a:t>KPMG estimated an economic impact of </a:t>
            </a:r>
            <a:r>
              <a:rPr lang="en-AU" b="1" dirty="0">
                <a:latin typeface="+mn-lt"/>
              </a:rPr>
              <a:t>$3.1 million</a:t>
            </a:r>
            <a:r>
              <a:rPr lang="en-AU" dirty="0">
                <a:latin typeface="+mn-lt"/>
              </a:rPr>
              <a:t> in 2017 (two thirds relate to impact to the justice system and one third is broader economic impact to the region)</a:t>
            </a:r>
          </a:p>
          <a:p>
            <a:pPr>
              <a:defRPr/>
            </a:pPr>
            <a:endParaRPr lang="en-A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F2E91670-8DC2-4FFA-93FD-F1DDC608FEEB}"/>
              </a:ext>
            </a:extLst>
          </p:cNvPr>
          <p:cNvSpPr>
            <a:spLocks noGrp="1"/>
          </p:cNvSpPr>
          <p:nvPr>
            <p:ph type="title"/>
          </p:nvPr>
        </p:nvSpPr>
        <p:spPr>
          <a:xfrm>
            <a:off x="1114425" y="815975"/>
            <a:ext cx="7216775" cy="835025"/>
          </a:xfrm>
        </p:spPr>
        <p:txBody>
          <a:bodyPr/>
          <a:lstStyle/>
          <a:p>
            <a:r>
              <a:rPr lang="en-US" altLang="en-US" sz="3200" cap="none">
                <a:solidFill>
                  <a:schemeClr val="accent1"/>
                </a:solidFill>
                <a:latin typeface="Franklin Gothic Demi" panose="020B0703020102020204" pitchFamily="34" charset="0"/>
                <a:ea typeface="Gill Sans"/>
                <a:cs typeface="Gill Sans"/>
              </a:rPr>
              <a:t>The Walwaay project, Dubbo in NSW</a:t>
            </a:r>
            <a:endParaRPr lang="en-AU" altLang="en-US" sz="3200" cap="none">
              <a:solidFill>
                <a:schemeClr val="accent1"/>
              </a:solidFill>
              <a:latin typeface="Franklin Gothic Demi" panose="020B0703020102020204" pitchFamily="34" charset="0"/>
              <a:ea typeface="Gill Sans"/>
              <a:cs typeface="Gill Sans"/>
            </a:endParaRPr>
          </a:p>
        </p:txBody>
      </p:sp>
      <p:sp>
        <p:nvSpPr>
          <p:cNvPr id="4" name="Content Placeholder 3">
            <a:extLst>
              <a:ext uri="{FF2B5EF4-FFF2-40B4-BE49-F238E27FC236}">
                <a16:creationId xmlns:a16="http://schemas.microsoft.com/office/drawing/2014/main" id="{81585277-BE69-4E07-9818-5EA20B3324A2}"/>
              </a:ext>
            </a:extLst>
          </p:cNvPr>
          <p:cNvSpPr>
            <a:spLocks noGrp="1"/>
          </p:cNvSpPr>
          <p:nvPr>
            <p:ph sz="half" idx="2"/>
          </p:nvPr>
        </p:nvSpPr>
        <p:spPr>
          <a:xfrm>
            <a:off x="963613" y="1717675"/>
            <a:ext cx="7518400" cy="4681538"/>
          </a:xfrm>
        </p:spPr>
        <p:txBody>
          <a:bodyPr>
            <a:normAutofit fontScale="85000" lnSpcReduction="20000"/>
          </a:bodyPr>
          <a:lstStyle/>
          <a:p>
            <a:pPr>
              <a:defRPr/>
            </a:pPr>
            <a:r>
              <a:rPr lang="en-US" sz="2600" dirty="0">
                <a:latin typeface="+mn-lt"/>
              </a:rPr>
              <a:t>Started in 2017 when Detective Superintendent Peter McKenna became boss of the Dubbo Police District with 100 police under his direct command</a:t>
            </a:r>
          </a:p>
          <a:p>
            <a:pPr>
              <a:defRPr/>
            </a:pPr>
            <a:r>
              <a:rPr lang="en-US" sz="2600" dirty="0">
                <a:latin typeface="+mn-lt"/>
              </a:rPr>
              <a:t>90% of juvenile crime in District committed by 20 out of control kids</a:t>
            </a:r>
          </a:p>
          <a:p>
            <a:pPr>
              <a:defRPr/>
            </a:pPr>
            <a:r>
              <a:rPr lang="en-US" sz="2600" dirty="0">
                <a:latin typeface="+mn-lt"/>
              </a:rPr>
              <a:t>Approved by Commissioner Mick Fuller as part of a push by law enforcement to steer disengaged kids from crime into education, vocational training, sport and employment using the established Police Citizen Youth Club system which we have in place in Queensland</a:t>
            </a:r>
          </a:p>
          <a:p>
            <a:pPr>
              <a:defRPr/>
            </a:pPr>
            <a:r>
              <a:rPr lang="en-US" sz="2600" dirty="0">
                <a:latin typeface="+mn-lt"/>
              </a:rPr>
              <a:t>A small group of three police (one is Aboriginal) and a Police Aboriginal Liaison Officer to run the programme directly under the command of McKenna</a:t>
            </a:r>
          </a:p>
          <a:p>
            <a:pPr>
              <a:defRPr/>
            </a:pPr>
            <a:r>
              <a:rPr lang="en-US" sz="2600" dirty="0">
                <a:latin typeface="+mn-lt"/>
              </a:rPr>
              <a:t>Showing the same very positive signs that have crystalized in Bourke</a:t>
            </a:r>
            <a:endParaRPr lang="en-AU" sz="2600" dirty="0">
              <a:latin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4">
            <a:extLst>
              <a:ext uri="{FF2B5EF4-FFF2-40B4-BE49-F238E27FC236}">
                <a16:creationId xmlns:a16="http://schemas.microsoft.com/office/drawing/2014/main" id="{2B73B6A3-E3B8-4B7E-BBF6-0D38B31EF614}"/>
              </a:ext>
            </a:extLst>
          </p:cNvPr>
          <p:cNvSpPr txBox="1">
            <a:spLocks noChangeArrowheads="1"/>
          </p:cNvSpPr>
          <p:nvPr/>
        </p:nvSpPr>
        <p:spPr bwMode="auto">
          <a:xfrm>
            <a:off x="1271588" y="1930400"/>
            <a:ext cx="6848475"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endParaRPr lang="en-AU" altLang="en-US" sz="2400">
              <a:ea typeface="Gill Sans"/>
              <a:cs typeface="Gill Sans"/>
            </a:endParaRPr>
          </a:p>
          <a:p>
            <a:pPr>
              <a:lnSpc>
                <a:spcPct val="100000"/>
              </a:lnSpc>
              <a:spcBef>
                <a:spcPts val="1200"/>
              </a:spcBef>
              <a:spcAft>
                <a:spcPts val="1200"/>
              </a:spcAft>
              <a:buFont typeface="Arial" panose="020B0604020202020204" pitchFamily="34" charset="0"/>
              <a:buNone/>
            </a:pPr>
            <a:r>
              <a:rPr lang="en-AU" altLang="en-US">
                <a:latin typeface="Franklin Gothic Book" panose="020B0503020102020204" pitchFamily="34" charset="0"/>
                <a:ea typeface="Gill Sans"/>
                <a:cs typeface="Gill Sans"/>
              </a:rPr>
              <a:t>        </a:t>
            </a:r>
            <a:r>
              <a:rPr lang="en-AU" altLang="en-US">
                <a:latin typeface="Franklin Gothic Medium" panose="020B0603020102020204" pitchFamily="34" charset="0"/>
                <a:ea typeface="Gill Sans"/>
                <a:cs typeface="Gill Sans"/>
              </a:rPr>
              <a:t>www.sentencingcouncil.qld.gov.au</a:t>
            </a:r>
          </a:p>
          <a:p>
            <a:pPr>
              <a:lnSpc>
                <a:spcPct val="100000"/>
              </a:lnSpc>
              <a:spcBef>
                <a:spcPts val="1200"/>
              </a:spcBef>
              <a:spcAft>
                <a:spcPts val="1200"/>
              </a:spcAft>
              <a:buFont typeface="Arial" panose="020B0604020202020204" pitchFamily="34" charset="0"/>
              <a:buNone/>
            </a:pPr>
            <a:r>
              <a:rPr lang="en-AU" altLang="en-US">
                <a:latin typeface="Franklin Gothic Medium" panose="020B0603020102020204" pitchFamily="34" charset="0"/>
                <a:ea typeface="Gill Sans"/>
                <a:cs typeface="Gill Sans"/>
              </a:rPr>
              <a:t>        www.facebook.com/qldsac</a:t>
            </a:r>
          </a:p>
          <a:p>
            <a:pPr>
              <a:lnSpc>
                <a:spcPct val="100000"/>
              </a:lnSpc>
              <a:spcBef>
                <a:spcPts val="1200"/>
              </a:spcBef>
              <a:spcAft>
                <a:spcPts val="1200"/>
              </a:spcAft>
              <a:buFont typeface="Arial" panose="020B0604020202020204" pitchFamily="34" charset="0"/>
              <a:buNone/>
            </a:pPr>
            <a:r>
              <a:rPr lang="en-AU" altLang="en-US">
                <a:latin typeface="Franklin Gothic Medium" panose="020B0603020102020204" pitchFamily="34" charset="0"/>
                <a:ea typeface="Gill Sans"/>
                <a:cs typeface="Gill Sans"/>
              </a:rPr>
              <a:t>       @qldsac</a:t>
            </a:r>
          </a:p>
          <a:p>
            <a:pPr>
              <a:lnSpc>
                <a:spcPct val="100000"/>
              </a:lnSpc>
              <a:spcBef>
                <a:spcPts val="1200"/>
              </a:spcBef>
              <a:spcAft>
                <a:spcPts val="1200"/>
              </a:spcAft>
              <a:buFont typeface="Arial" panose="020B0604020202020204" pitchFamily="34" charset="0"/>
              <a:buNone/>
            </a:pPr>
            <a:r>
              <a:rPr lang="en-AU" altLang="en-US">
                <a:latin typeface="Franklin Gothic Medium" panose="020B0603020102020204" pitchFamily="34" charset="0"/>
                <a:ea typeface="Gill Sans"/>
                <a:cs typeface="Gill Sans"/>
              </a:rPr>
              <a:t>       info@sentencingcouncil.qld.gov.au</a:t>
            </a:r>
          </a:p>
        </p:txBody>
      </p:sp>
      <p:sp>
        <p:nvSpPr>
          <p:cNvPr id="11" name="Rectangle 10">
            <a:extLst>
              <a:ext uri="{FF2B5EF4-FFF2-40B4-BE49-F238E27FC236}">
                <a16:creationId xmlns:a16="http://schemas.microsoft.com/office/drawing/2014/main" id="{34C2127E-26FD-4EC1-AFDC-261DE4FCA096}"/>
              </a:ext>
            </a:extLst>
          </p:cNvPr>
          <p:cNvSpPr/>
          <p:nvPr/>
        </p:nvSpPr>
        <p:spPr>
          <a:xfrm>
            <a:off x="0" y="-6350"/>
            <a:ext cx="9144000" cy="10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solidFill>
                <a:prstClr val="white"/>
              </a:solidFill>
            </a:endParaRPr>
          </a:p>
        </p:txBody>
      </p:sp>
      <p:sp>
        <p:nvSpPr>
          <p:cNvPr id="3" name="Title 2">
            <a:extLst>
              <a:ext uri="{FF2B5EF4-FFF2-40B4-BE49-F238E27FC236}">
                <a16:creationId xmlns:a16="http://schemas.microsoft.com/office/drawing/2014/main" id="{35E79145-7257-4A93-8D68-46DD3DB56807}"/>
              </a:ext>
            </a:extLst>
          </p:cNvPr>
          <p:cNvSpPr>
            <a:spLocks noGrp="1"/>
          </p:cNvSpPr>
          <p:nvPr>
            <p:ph type="title"/>
          </p:nvPr>
        </p:nvSpPr>
        <p:spPr>
          <a:xfrm>
            <a:off x="293688" y="1171575"/>
            <a:ext cx="8616950" cy="758825"/>
          </a:xfrm>
        </p:spPr>
        <p:txBody>
          <a:bodyPr/>
          <a:lstStyle/>
          <a:p>
            <a:pPr eaLnBrk="1" hangingPunct="1">
              <a:defRPr/>
            </a:pPr>
            <a:r>
              <a:rPr lang="en-US" altLang="en-US" sz="3800" cap="none" dirty="0">
                <a:solidFill>
                  <a:schemeClr val="accent1"/>
                </a:solidFill>
                <a:latin typeface="Franklin Gothic Medium" panose="020B0603020102020204" pitchFamily="34" charset="0"/>
                <a:ea typeface="Gill Sans"/>
                <a:cs typeface="Gill Sans"/>
              </a:rPr>
              <a:t>Queensland Sentencing Advisory Council</a:t>
            </a:r>
            <a:endParaRPr lang="en-AU" sz="3800" dirty="0"/>
          </a:p>
        </p:txBody>
      </p:sp>
      <p:grpSp>
        <p:nvGrpSpPr>
          <p:cNvPr id="28677" name="Group 3">
            <a:extLst>
              <a:ext uri="{FF2B5EF4-FFF2-40B4-BE49-F238E27FC236}">
                <a16:creationId xmlns:a16="http://schemas.microsoft.com/office/drawing/2014/main" id="{FCB7D3F6-4791-4DA0-AA9B-1227D77A6C06}"/>
              </a:ext>
            </a:extLst>
          </p:cNvPr>
          <p:cNvGrpSpPr>
            <a:grpSpLocks/>
          </p:cNvGrpSpPr>
          <p:nvPr/>
        </p:nvGrpSpPr>
        <p:grpSpPr bwMode="auto">
          <a:xfrm>
            <a:off x="1190625" y="2597150"/>
            <a:ext cx="606425" cy="2492375"/>
            <a:chOff x="814387" y="2448820"/>
            <a:chExt cx="606425" cy="2491480"/>
          </a:xfrm>
        </p:grpSpPr>
        <p:pic>
          <p:nvPicPr>
            <p:cNvPr id="28678" name="Picture 4">
              <a:extLst>
                <a:ext uri="{FF2B5EF4-FFF2-40B4-BE49-F238E27FC236}">
                  <a16:creationId xmlns:a16="http://schemas.microsoft.com/office/drawing/2014/main" id="{0189A048-2812-43AD-8B91-E9E12EEBDC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4387" y="3734594"/>
              <a:ext cx="606425"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6">
              <a:extLst>
                <a:ext uri="{FF2B5EF4-FFF2-40B4-BE49-F238E27FC236}">
                  <a16:creationId xmlns:a16="http://schemas.microsoft.com/office/drawing/2014/main" id="{3A8EC4DE-0425-4F3A-B821-2E93AEE2CD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5186" y="3107116"/>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9">
              <a:extLst>
                <a:ext uri="{FF2B5EF4-FFF2-40B4-BE49-F238E27FC236}">
                  <a16:creationId xmlns:a16="http://schemas.microsoft.com/office/drawing/2014/main" id="{F103CE50-8ED7-492D-A2BF-94C3F3E6308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1063" y="4527550"/>
              <a:ext cx="40957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11">
              <a:extLst>
                <a:ext uri="{FF2B5EF4-FFF2-40B4-BE49-F238E27FC236}">
                  <a16:creationId xmlns:a16="http://schemas.microsoft.com/office/drawing/2014/main" id="{5A5E282F-D6FC-43A6-9794-72269A5AC68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9313" y="2448820"/>
              <a:ext cx="536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A6E549-BB42-48B8-9107-76ACD59CF54D}"/>
              </a:ext>
            </a:extLst>
          </p:cNvPr>
          <p:cNvSpPr/>
          <p:nvPr/>
        </p:nvSpPr>
        <p:spPr>
          <a:xfrm>
            <a:off x="0" y="-6350"/>
            <a:ext cx="9144000" cy="10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7171" name="Title 1">
            <a:extLst>
              <a:ext uri="{FF2B5EF4-FFF2-40B4-BE49-F238E27FC236}">
                <a16:creationId xmlns:a16="http://schemas.microsoft.com/office/drawing/2014/main" id="{7F6294EF-74D4-43DD-816F-FBE36260BDFB}"/>
              </a:ext>
            </a:extLst>
          </p:cNvPr>
          <p:cNvSpPr>
            <a:spLocks noGrp="1"/>
          </p:cNvSpPr>
          <p:nvPr>
            <p:ph type="title"/>
          </p:nvPr>
        </p:nvSpPr>
        <p:spPr>
          <a:xfrm>
            <a:off x="560388" y="815975"/>
            <a:ext cx="7216775" cy="534988"/>
          </a:xfrm>
        </p:spPr>
        <p:txBody>
          <a:bodyPr>
            <a:spAutoFit/>
          </a:bodyPr>
          <a:lstStyle/>
          <a:p>
            <a:r>
              <a:rPr lang="en-US" altLang="en-US" sz="3200" cap="none">
                <a:solidFill>
                  <a:schemeClr val="accent1"/>
                </a:solidFill>
                <a:latin typeface="Franklin Gothic Demi" panose="020B0703020102020204" pitchFamily="34" charset="0"/>
                <a:ea typeface="Gill Sans"/>
                <a:cs typeface="Gill Sans"/>
              </a:rPr>
              <a:t>About the Council</a:t>
            </a:r>
          </a:p>
        </p:txBody>
      </p:sp>
      <p:sp>
        <p:nvSpPr>
          <p:cNvPr id="7172" name="TextBox 9">
            <a:extLst>
              <a:ext uri="{FF2B5EF4-FFF2-40B4-BE49-F238E27FC236}">
                <a16:creationId xmlns:a16="http://schemas.microsoft.com/office/drawing/2014/main" id="{BF2C1EB1-339F-4A68-AA0D-9E9C96E9063F}"/>
              </a:ext>
            </a:extLst>
          </p:cNvPr>
          <p:cNvSpPr txBox="1">
            <a:spLocks noChangeArrowheads="1"/>
          </p:cNvSpPr>
          <p:nvPr/>
        </p:nvSpPr>
        <p:spPr bwMode="auto">
          <a:xfrm>
            <a:off x="1144588" y="1423988"/>
            <a:ext cx="7642225"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10000"/>
              </a:lnSpc>
              <a:spcBef>
                <a:spcPct val="0"/>
              </a:spcBef>
              <a:spcAft>
                <a:spcPts val="600"/>
              </a:spcAft>
              <a:buFontTx/>
              <a:buNone/>
            </a:pPr>
            <a:r>
              <a:rPr lang="en-US" altLang="en-US" sz="2400">
                <a:latin typeface="Franklin Gothic Medium" panose="020B0603020102020204" pitchFamily="34" charset="0"/>
              </a:rPr>
              <a:t>Provide advice </a:t>
            </a:r>
            <a:r>
              <a:rPr lang="en-US" altLang="en-US" sz="2400">
                <a:latin typeface="Franklin Gothic Book" panose="020B0503020102020204" pitchFamily="34" charset="0"/>
              </a:rPr>
              <a:t>to the Attorney-General about sentencing matters, if asked</a:t>
            </a:r>
            <a:endParaRPr lang="en-AU" altLang="en-US" sz="2400">
              <a:latin typeface="Franklin Gothic Book" panose="020B0503020102020204" pitchFamily="34" charset="0"/>
            </a:endParaRPr>
          </a:p>
          <a:p>
            <a:pPr>
              <a:lnSpc>
                <a:spcPct val="110000"/>
              </a:lnSpc>
              <a:spcBef>
                <a:spcPct val="0"/>
              </a:spcBef>
              <a:spcAft>
                <a:spcPts val="1200"/>
              </a:spcAft>
              <a:buFontTx/>
              <a:buNone/>
            </a:pPr>
            <a:r>
              <a:rPr lang="en-US" altLang="en-US" sz="2400">
                <a:latin typeface="Franklin Gothic Medium" panose="020B0603020102020204" pitchFamily="34" charset="0"/>
              </a:rPr>
              <a:t>Give information to the community </a:t>
            </a:r>
            <a:r>
              <a:rPr lang="en-US" altLang="en-US" sz="2400">
                <a:latin typeface="Franklin Gothic Book" panose="020B0503020102020204" pitchFamily="34" charset="0"/>
              </a:rPr>
              <a:t>to enhance knowledge of sentencing</a:t>
            </a:r>
            <a:endParaRPr lang="en-AU" altLang="en-US" sz="2400">
              <a:latin typeface="Franklin Gothic Book" panose="020B0503020102020204" pitchFamily="34" charset="0"/>
            </a:endParaRPr>
          </a:p>
          <a:p>
            <a:pPr>
              <a:lnSpc>
                <a:spcPct val="110000"/>
              </a:lnSpc>
              <a:spcBef>
                <a:spcPct val="0"/>
              </a:spcBef>
              <a:spcAft>
                <a:spcPts val="2400"/>
              </a:spcAft>
              <a:buFontTx/>
              <a:buNone/>
            </a:pPr>
            <a:r>
              <a:rPr lang="en-US" altLang="en-US" sz="2400">
                <a:latin typeface="Franklin Gothic Medium" panose="020B0603020102020204" pitchFamily="34" charset="0"/>
              </a:rPr>
              <a:t>Publish information </a:t>
            </a:r>
            <a:r>
              <a:rPr lang="en-US" altLang="en-US" sz="2400">
                <a:latin typeface="Franklin Gothic Book" panose="020B0503020102020204" pitchFamily="34" charset="0"/>
              </a:rPr>
              <a:t>about sentencing</a:t>
            </a:r>
            <a:endParaRPr lang="en-AU" altLang="en-US" sz="2400">
              <a:latin typeface="Franklin Gothic Book" panose="020B0503020102020204" pitchFamily="34" charset="0"/>
            </a:endParaRPr>
          </a:p>
          <a:p>
            <a:pPr>
              <a:lnSpc>
                <a:spcPct val="110000"/>
              </a:lnSpc>
              <a:spcBef>
                <a:spcPct val="0"/>
              </a:spcBef>
              <a:spcAft>
                <a:spcPts val="2400"/>
              </a:spcAft>
              <a:buFontTx/>
              <a:buNone/>
            </a:pPr>
            <a:r>
              <a:rPr lang="en-US" altLang="en-US" sz="2400">
                <a:latin typeface="Franklin Gothic Medium" panose="020B0603020102020204" pitchFamily="34" charset="0"/>
              </a:rPr>
              <a:t>Research sentencing matters </a:t>
            </a:r>
            <a:r>
              <a:rPr lang="en-US" altLang="en-US" sz="2400">
                <a:latin typeface="Franklin Gothic Book" panose="020B0503020102020204" pitchFamily="34" charset="0"/>
              </a:rPr>
              <a:t>and publish the outcomes</a:t>
            </a:r>
            <a:endParaRPr lang="en-AU" altLang="en-US" sz="2400">
              <a:latin typeface="Franklin Gothic Book" panose="020B0503020102020204" pitchFamily="34" charset="0"/>
            </a:endParaRPr>
          </a:p>
          <a:p>
            <a:pPr>
              <a:lnSpc>
                <a:spcPct val="110000"/>
              </a:lnSpc>
              <a:spcBef>
                <a:spcPct val="0"/>
              </a:spcBef>
              <a:spcAft>
                <a:spcPts val="1200"/>
              </a:spcAft>
              <a:buFontTx/>
              <a:buNone/>
            </a:pPr>
            <a:r>
              <a:rPr lang="en-US" altLang="en-US" sz="2400">
                <a:latin typeface="Franklin Gothic Book" panose="020B0503020102020204" pitchFamily="34" charset="0"/>
              </a:rPr>
              <a:t>Obtain the </a:t>
            </a:r>
            <a:r>
              <a:rPr lang="en-US" altLang="en-US" sz="2400">
                <a:latin typeface="Franklin Gothic Medium" panose="020B0603020102020204" pitchFamily="34" charset="0"/>
              </a:rPr>
              <a:t>community’s views </a:t>
            </a:r>
            <a:r>
              <a:rPr lang="en-US" altLang="en-US" sz="2400">
                <a:latin typeface="Franklin Gothic Book" panose="020B0503020102020204" pitchFamily="34" charset="0"/>
              </a:rPr>
              <a:t>on sentencing</a:t>
            </a:r>
            <a:endParaRPr lang="en-AU" altLang="en-US" sz="2400">
              <a:latin typeface="Franklin Gothic Book" panose="020B0503020102020204" pitchFamily="34" charset="0"/>
            </a:endParaRPr>
          </a:p>
          <a:p>
            <a:pPr>
              <a:lnSpc>
                <a:spcPct val="110000"/>
              </a:lnSpc>
              <a:spcBef>
                <a:spcPct val="0"/>
              </a:spcBef>
              <a:spcAft>
                <a:spcPts val="1800"/>
              </a:spcAft>
              <a:buFontTx/>
              <a:buNone/>
            </a:pPr>
            <a:r>
              <a:rPr lang="en-US" altLang="en-US" sz="2400">
                <a:latin typeface="Franklin Gothic Book" panose="020B0503020102020204" pitchFamily="34" charset="0"/>
              </a:rPr>
              <a:t>Provide its views to the Court of Appeal on the giving or reviewing of a </a:t>
            </a:r>
            <a:r>
              <a:rPr lang="en-US" altLang="en-US" sz="2400">
                <a:latin typeface="Franklin Gothic Medium" panose="020B0603020102020204" pitchFamily="34" charset="0"/>
              </a:rPr>
              <a:t>guideline judgment</a:t>
            </a:r>
            <a:r>
              <a:rPr lang="en-US" altLang="en-US" sz="2400">
                <a:latin typeface="Franklin Gothic Book" panose="020B0503020102020204" pitchFamily="34" charset="0"/>
              </a:rPr>
              <a:t>, if asked</a:t>
            </a:r>
            <a:endParaRPr lang="en-AU" altLang="en-US" sz="2400">
              <a:latin typeface="Franklin Gothic Book" panose="020B0503020102020204" pitchFamily="34" charset="0"/>
            </a:endParaRPr>
          </a:p>
        </p:txBody>
      </p:sp>
      <p:pic>
        <p:nvPicPr>
          <p:cNvPr id="7173" name="Picture 10">
            <a:extLst>
              <a:ext uri="{FF2B5EF4-FFF2-40B4-BE49-F238E27FC236}">
                <a16:creationId xmlns:a16="http://schemas.microsoft.com/office/drawing/2014/main" id="{89F974C8-3A05-45B5-91A5-E4C3A51174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 y="4643438"/>
            <a:ext cx="539750"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1">
            <a:extLst>
              <a:ext uri="{FF2B5EF4-FFF2-40B4-BE49-F238E27FC236}">
                <a16:creationId xmlns:a16="http://schemas.microsoft.com/office/drawing/2014/main" id="{DE98BBF3-B6C6-43DC-B8D1-3E592B0E59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525" y="3248025"/>
            <a:ext cx="5397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2">
            <a:extLst>
              <a:ext uri="{FF2B5EF4-FFF2-40B4-BE49-F238E27FC236}">
                <a16:creationId xmlns:a16="http://schemas.microsoft.com/office/drawing/2014/main" id="{022D725E-E6EB-42E9-B663-46E026ACCC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525" y="3951288"/>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3">
            <a:extLst>
              <a:ext uri="{FF2B5EF4-FFF2-40B4-BE49-F238E27FC236}">
                <a16:creationId xmlns:a16="http://schemas.microsoft.com/office/drawing/2014/main" id="{383184E2-16F4-43A8-859A-6536F723F7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500" y="5335588"/>
            <a:ext cx="6842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4">
            <a:extLst>
              <a:ext uri="{FF2B5EF4-FFF2-40B4-BE49-F238E27FC236}">
                <a16:creationId xmlns:a16="http://schemas.microsoft.com/office/drawing/2014/main" id="{85C986CC-FCF5-4974-9106-31BD7B0940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525" y="2505075"/>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5">
            <a:extLst>
              <a:ext uri="{FF2B5EF4-FFF2-40B4-BE49-F238E27FC236}">
                <a16:creationId xmlns:a16="http://schemas.microsoft.com/office/drawing/2014/main" id="{816C1F5A-0354-4282-946C-372E62FF2A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7525" y="1573213"/>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A2C3E99E-7F14-42CE-A029-7C70A0948227}"/>
              </a:ext>
            </a:extLst>
          </p:cNvPr>
          <p:cNvSpPr>
            <a:spLocks noGrp="1"/>
          </p:cNvSpPr>
          <p:nvPr>
            <p:ph type="title"/>
          </p:nvPr>
        </p:nvSpPr>
        <p:spPr>
          <a:xfrm>
            <a:off x="739775" y="593725"/>
            <a:ext cx="7216775" cy="1325563"/>
          </a:xfrm>
        </p:spPr>
        <p:txBody>
          <a:bodyPr/>
          <a:lstStyle/>
          <a:p>
            <a:r>
              <a:rPr lang="en-AU" altLang="en-US" sz="3200" cap="none">
                <a:solidFill>
                  <a:schemeClr val="accent1"/>
                </a:solidFill>
                <a:latin typeface="Franklin Gothic Demi" panose="020B0703020102020204" pitchFamily="34" charset="0"/>
                <a:ea typeface="Gill Sans"/>
                <a:cs typeface="Gill Sans"/>
              </a:rPr>
              <a:t>Sentencing of children: Legal framework</a:t>
            </a:r>
          </a:p>
        </p:txBody>
      </p:sp>
      <p:pic>
        <p:nvPicPr>
          <p:cNvPr id="9219" name="Content Placeholder 6">
            <a:extLst>
              <a:ext uri="{FF2B5EF4-FFF2-40B4-BE49-F238E27FC236}">
                <a16:creationId xmlns:a16="http://schemas.microsoft.com/office/drawing/2014/main" id="{F77FB1BF-9BBA-4FEF-9016-9060ACAF230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r="2933"/>
          <a:stretch>
            <a:fillRect/>
          </a:stretch>
        </p:blipFill>
        <p:spPr>
          <a:xfrm>
            <a:off x="4572000" y="2301875"/>
            <a:ext cx="4572000" cy="2432050"/>
          </a:xfrm>
        </p:spPr>
      </p:pic>
      <p:sp>
        <p:nvSpPr>
          <p:cNvPr id="13316" name="TextBox 33">
            <a:extLst>
              <a:ext uri="{FF2B5EF4-FFF2-40B4-BE49-F238E27FC236}">
                <a16:creationId xmlns:a16="http://schemas.microsoft.com/office/drawing/2014/main" id="{701208B4-7CF9-4129-B9CC-52313EBD8BE3}"/>
              </a:ext>
            </a:extLst>
          </p:cNvPr>
          <p:cNvSpPr txBox="1">
            <a:spLocks noChangeArrowheads="1"/>
          </p:cNvSpPr>
          <p:nvPr/>
        </p:nvSpPr>
        <p:spPr bwMode="auto">
          <a:xfrm>
            <a:off x="276225" y="1690688"/>
            <a:ext cx="4295775" cy="4632325"/>
          </a:xfrm>
          <a:prstGeom prst="rect">
            <a:avLst/>
          </a:prstGeom>
          <a:noFill/>
          <a:ln>
            <a:noFill/>
          </a:ln>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defRPr/>
            </a:pPr>
            <a:r>
              <a:rPr lang="en-AU" sz="2000" dirty="0">
                <a:latin typeface="+mn-lt"/>
              </a:rPr>
              <a:t>The sentencing of children in Queensland is governed by the </a:t>
            </a:r>
            <a:r>
              <a:rPr lang="en-AU" sz="2000" b="1" dirty="0">
                <a:latin typeface="+mn-lt"/>
              </a:rPr>
              <a:t>Youth Justice Act 1992</a:t>
            </a:r>
            <a:endParaRPr lang="en-AU" sz="2000" dirty="0">
              <a:latin typeface="+mn-lt"/>
            </a:endParaRPr>
          </a:p>
          <a:p>
            <a:pPr>
              <a:defRPr/>
            </a:pPr>
            <a:r>
              <a:rPr lang="en-AU" sz="2000" dirty="0">
                <a:latin typeface="+mn-lt"/>
              </a:rPr>
              <a:t>The sentencing regime that applies to children is very different to that which applies to adults under the Penalties and Sentences Act 1992</a:t>
            </a:r>
          </a:p>
          <a:p>
            <a:pPr>
              <a:defRPr/>
            </a:pPr>
            <a:r>
              <a:rPr lang="en-AU" sz="2000" dirty="0">
                <a:latin typeface="+mn-lt"/>
              </a:rPr>
              <a:t>The Act confers jurisdiction on the </a:t>
            </a:r>
            <a:r>
              <a:rPr lang="en-AU" sz="2000" dirty="0" err="1">
                <a:latin typeface="+mn-lt"/>
              </a:rPr>
              <a:t>Childrens</a:t>
            </a:r>
            <a:r>
              <a:rPr lang="en-AU" sz="2000" dirty="0">
                <a:latin typeface="+mn-lt"/>
              </a:rPr>
              <a:t> Court to hear and decide criminal charges involving children, excluding Supreme Court offences</a:t>
            </a:r>
          </a:p>
          <a:p>
            <a:pPr>
              <a:defRPr/>
            </a:pPr>
            <a:r>
              <a:rPr lang="en-AU" sz="2000" dirty="0">
                <a:latin typeface="+mn-lt"/>
              </a:rPr>
              <a:t>It also sets out the types of sentencing orders that can be imposed and maximum periods of detention that can be ordered</a:t>
            </a:r>
            <a:endParaRPr lang="en-AU" altLang="en-US" sz="2000" dirty="0">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84CEC6B5-C70E-4DBA-BC6E-76666E0B494F}"/>
              </a:ext>
            </a:extLst>
          </p:cNvPr>
          <p:cNvSpPr>
            <a:spLocks noGrp="1"/>
          </p:cNvSpPr>
          <p:nvPr>
            <p:ph type="title"/>
          </p:nvPr>
        </p:nvSpPr>
        <p:spPr>
          <a:xfrm>
            <a:off x="739775" y="593725"/>
            <a:ext cx="7216775" cy="1325563"/>
          </a:xfrm>
        </p:spPr>
        <p:txBody>
          <a:bodyPr/>
          <a:lstStyle/>
          <a:p>
            <a:r>
              <a:rPr lang="en-AU" altLang="en-US" sz="3200" cap="none">
                <a:solidFill>
                  <a:schemeClr val="accent1"/>
                </a:solidFill>
                <a:latin typeface="Franklin Gothic Demi" panose="020B0703020102020204" pitchFamily="34" charset="0"/>
                <a:ea typeface="Gill Sans"/>
                <a:cs typeface="Gill Sans"/>
              </a:rPr>
              <a:t>Rates of offending in Australia: Highest for 15-19 year-olds</a:t>
            </a:r>
          </a:p>
        </p:txBody>
      </p:sp>
      <p:graphicFrame>
        <p:nvGraphicFramePr>
          <p:cNvPr id="6" name="Chart 5">
            <a:extLst>
              <a:ext uri="{FF2B5EF4-FFF2-40B4-BE49-F238E27FC236}">
                <a16:creationId xmlns:a16="http://schemas.microsoft.com/office/drawing/2014/main" id="{127DA451-6AF4-4DE2-9993-ED344F2128CA}"/>
              </a:ext>
            </a:extLst>
          </p:cNvPr>
          <p:cNvGraphicFramePr/>
          <p:nvPr/>
        </p:nvGraphicFramePr>
        <p:xfrm>
          <a:off x="739864" y="2066975"/>
          <a:ext cx="5054511" cy="3832379"/>
        </p:xfrm>
        <a:graphic>
          <a:graphicData uri="http://schemas.openxmlformats.org/drawingml/2006/chart">
            <c:chart xmlns:c="http://schemas.openxmlformats.org/drawingml/2006/chart" xmlns:r="http://schemas.openxmlformats.org/officeDocument/2006/relationships" r:id="rId3"/>
          </a:graphicData>
        </a:graphic>
      </p:graphicFrame>
      <p:sp>
        <p:nvSpPr>
          <p:cNvPr id="11268" name="Rectangle 6">
            <a:extLst>
              <a:ext uri="{FF2B5EF4-FFF2-40B4-BE49-F238E27FC236}">
                <a16:creationId xmlns:a16="http://schemas.microsoft.com/office/drawing/2014/main" id="{8F8B4906-A201-4E46-A1A0-2E8D006D6787}"/>
              </a:ext>
            </a:extLst>
          </p:cNvPr>
          <p:cNvSpPr>
            <a:spLocks noChangeArrowheads="1"/>
          </p:cNvSpPr>
          <p:nvPr/>
        </p:nvSpPr>
        <p:spPr bwMode="auto">
          <a:xfrm>
            <a:off x="673100" y="1728788"/>
            <a:ext cx="33988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AU" altLang="en-US" sz="1600">
                <a:solidFill>
                  <a:srgbClr val="532A73"/>
                </a:solidFill>
                <a:latin typeface="Franklin Gothic Medium" panose="020B0603020102020204" pitchFamily="34" charset="0"/>
                <a:ea typeface="Gill Sans MT" panose="020B0502020104020203" pitchFamily="34" charset="0"/>
                <a:cs typeface="Times New Roman" panose="02020603050405020304" pitchFamily="18" charset="0"/>
              </a:rPr>
              <a:t>Offender rate by age group, 2018-19</a:t>
            </a:r>
          </a:p>
        </p:txBody>
      </p:sp>
      <p:sp>
        <p:nvSpPr>
          <p:cNvPr id="11269" name="Rectangle 1">
            <a:extLst>
              <a:ext uri="{FF2B5EF4-FFF2-40B4-BE49-F238E27FC236}">
                <a16:creationId xmlns:a16="http://schemas.microsoft.com/office/drawing/2014/main" id="{907D404B-426B-4042-898D-6BD5A3A47636}"/>
              </a:ext>
            </a:extLst>
          </p:cNvPr>
          <p:cNvSpPr>
            <a:spLocks noChangeArrowheads="1"/>
          </p:cNvSpPr>
          <p:nvPr/>
        </p:nvSpPr>
        <p:spPr bwMode="auto">
          <a:xfrm>
            <a:off x="739775" y="5802313"/>
            <a:ext cx="457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AU" altLang="en-US" sz="1200"/>
              <a:t>Source: Australian Bureau of Statistics, Recorded Crime – Offenders, Table ‘Offender rate(a) by age group(years), 2018–19 to 2019–20’.</a:t>
            </a:r>
            <a:endParaRPr lang="en-AU" altLang="en-US" sz="1800">
              <a:solidFill>
                <a:srgbClr val="808080"/>
              </a:solidFill>
              <a:latin typeface="Franklin Gothic Book" panose="020B0503020102020204" pitchFamily="34" charset="0"/>
              <a:cs typeface="Times New Roman" panose="02020603050405020304" pitchFamily="18" charset="0"/>
            </a:endParaRPr>
          </a:p>
        </p:txBody>
      </p:sp>
      <p:sp>
        <p:nvSpPr>
          <p:cNvPr id="7" name="TextBox 35">
            <a:extLst>
              <a:ext uri="{FF2B5EF4-FFF2-40B4-BE49-F238E27FC236}">
                <a16:creationId xmlns:a16="http://schemas.microsoft.com/office/drawing/2014/main" id="{3EB57D69-1EE3-4132-AE89-18D464979736}"/>
              </a:ext>
            </a:extLst>
          </p:cNvPr>
          <p:cNvSpPr txBox="1">
            <a:spLocks noChangeArrowheads="1"/>
          </p:cNvSpPr>
          <p:nvPr/>
        </p:nvSpPr>
        <p:spPr bwMode="auto">
          <a:xfrm>
            <a:off x="5602288" y="1728788"/>
            <a:ext cx="3373437" cy="49545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nSpc>
                <a:spcPct val="100000"/>
              </a:lnSpc>
              <a:spcBef>
                <a:spcPts val="600"/>
              </a:spcBef>
              <a:spcAft>
                <a:spcPts val="600"/>
              </a:spcAft>
              <a:defRPr/>
            </a:pPr>
            <a:r>
              <a:rPr lang="en-AU" altLang="en-US" sz="2000" dirty="0">
                <a:latin typeface="+mn-lt"/>
              </a:rPr>
              <a:t>Most children do not continue to offend</a:t>
            </a:r>
          </a:p>
          <a:p>
            <a:pPr marL="285750" indent="-285750">
              <a:lnSpc>
                <a:spcPct val="100000"/>
              </a:lnSpc>
              <a:spcBef>
                <a:spcPts val="600"/>
              </a:spcBef>
              <a:spcAft>
                <a:spcPts val="600"/>
              </a:spcAft>
              <a:defRPr/>
            </a:pPr>
            <a:r>
              <a:rPr lang="en-AU" sz="2000" dirty="0">
                <a:latin typeface="+mn-lt"/>
              </a:rPr>
              <a:t>A Queensland-based cohort study (Livingston et al, 2008) identified 11% of offenders as chronic offenders (starting in childhood)</a:t>
            </a:r>
          </a:p>
          <a:p>
            <a:pPr marL="285750" indent="-285750">
              <a:lnSpc>
                <a:spcPct val="100000"/>
              </a:lnSpc>
              <a:spcBef>
                <a:spcPts val="600"/>
              </a:spcBef>
              <a:spcAft>
                <a:spcPts val="600"/>
              </a:spcAft>
              <a:defRPr/>
            </a:pPr>
            <a:r>
              <a:rPr lang="en-AU" sz="2000" dirty="0">
                <a:latin typeface="+mn-lt"/>
              </a:rPr>
              <a:t>This group is responsible for one-third of all offences committed</a:t>
            </a:r>
          </a:p>
          <a:p>
            <a:pPr marL="285750" indent="-285750">
              <a:lnSpc>
                <a:spcPct val="100000"/>
              </a:lnSpc>
              <a:spcBef>
                <a:spcPts val="600"/>
              </a:spcBef>
              <a:spcAft>
                <a:spcPts val="600"/>
              </a:spcAft>
              <a:defRPr/>
            </a:pPr>
            <a:endParaRPr lang="en-AU" altLang="en-US" sz="1400" dirty="0">
              <a:latin typeface="Franklin Gothic Medium" panose="020B0603020102020204" pitchFamily="34" charset="0"/>
            </a:endParaRPr>
          </a:p>
          <a:p>
            <a:pPr marL="285750" indent="-285750">
              <a:lnSpc>
                <a:spcPct val="100000"/>
              </a:lnSpc>
              <a:spcBef>
                <a:spcPts val="600"/>
              </a:spcBef>
              <a:spcAft>
                <a:spcPts val="600"/>
              </a:spcAft>
              <a:defRPr/>
            </a:pPr>
            <a:endParaRPr lang="en-AU" altLang="en-US" sz="1400" dirty="0">
              <a:latin typeface="Franklin Gothic Medium" panose="020B0603020102020204" pitchFamily="34" charset="0"/>
            </a:endParaRPr>
          </a:p>
          <a:p>
            <a:pPr marL="285750" indent="-285750">
              <a:lnSpc>
                <a:spcPct val="100000"/>
              </a:lnSpc>
              <a:spcBef>
                <a:spcPts val="600"/>
              </a:spcBef>
              <a:spcAft>
                <a:spcPts val="600"/>
              </a:spcAft>
              <a:defRPr/>
            </a:pPr>
            <a:endParaRPr lang="en-AU" altLang="en-US" sz="1800" dirty="0">
              <a:latin typeface="Franklin Gothic Medium" panose="020B06030201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35C0848F-691C-41E7-80EB-47F1A2B7DF5C}"/>
              </a:ext>
            </a:extLst>
          </p:cNvPr>
          <p:cNvSpPr>
            <a:spLocks noGrp="1"/>
          </p:cNvSpPr>
          <p:nvPr>
            <p:ph type="title"/>
          </p:nvPr>
        </p:nvSpPr>
        <p:spPr>
          <a:xfrm>
            <a:off x="739775" y="593725"/>
            <a:ext cx="7216775" cy="1325563"/>
          </a:xfrm>
        </p:spPr>
        <p:txBody>
          <a:bodyPr/>
          <a:lstStyle/>
          <a:p>
            <a:r>
              <a:rPr lang="en-AU" altLang="en-US" sz="3200" cap="none">
                <a:solidFill>
                  <a:schemeClr val="accent1"/>
                </a:solidFill>
                <a:latin typeface="Franklin Gothic Demi" panose="020B0703020102020204" pitchFamily="34" charset="0"/>
                <a:ea typeface="Gill Sans"/>
                <a:cs typeface="Gill Sans"/>
              </a:rPr>
              <a:t>Sentencing of children: Common offences (2019/20)</a:t>
            </a:r>
          </a:p>
        </p:txBody>
      </p:sp>
      <p:pic>
        <p:nvPicPr>
          <p:cNvPr id="13315" name="Picture 3">
            <a:extLst>
              <a:ext uri="{FF2B5EF4-FFF2-40B4-BE49-F238E27FC236}">
                <a16:creationId xmlns:a16="http://schemas.microsoft.com/office/drawing/2014/main" id="{641E5F00-F9CA-4257-A6FA-0B5F32480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219325"/>
            <a:ext cx="12858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19">
            <a:extLst>
              <a:ext uri="{FF2B5EF4-FFF2-40B4-BE49-F238E27FC236}">
                <a16:creationId xmlns:a16="http://schemas.microsoft.com/office/drawing/2014/main" id="{08259F24-4994-4547-B9F5-96DB24AD153A}"/>
              </a:ext>
            </a:extLst>
          </p:cNvPr>
          <p:cNvSpPr txBox="1">
            <a:spLocks noChangeArrowheads="1"/>
          </p:cNvSpPr>
          <p:nvPr/>
        </p:nvSpPr>
        <p:spPr bwMode="auto">
          <a:xfrm>
            <a:off x="1825625" y="2271713"/>
            <a:ext cx="10271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AU" altLang="en-US" sz="1800">
                <a:latin typeface="Franklin Gothic Medium" panose="020B0603020102020204" pitchFamily="34" charset="0"/>
              </a:rPr>
              <a:t>54.7% involve theft offences</a:t>
            </a:r>
          </a:p>
        </p:txBody>
      </p:sp>
      <p:pic>
        <p:nvPicPr>
          <p:cNvPr id="13317" name="Picture 5">
            <a:extLst>
              <a:ext uri="{FF2B5EF4-FFF2-40B4-BE49-F238E27FC236}">
                <a16:creationId xmlns:a16="http://schemas.microsoft.com/office/drawing/2014/main" id="{ADD0FA25-128D-46A9-B3B7-DC43E4682A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8588" y="2224088"/>
            <a:ext cx="1757362"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7">
            <a:extLst>
              <a:ext uri="{FF2B5EF4-FFF2-40B4-BE49-F238E27FC236}">
                <a16:creationId xmlns:a16="http://schemas.microsoft.com/office/drawing/2014/main" id="{54693CA0-F3EE-4887-8F18-A7506400BD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3238" y="2289175"/>
            <a:ext cx="1243012"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Rectangle 6">
            <a:extLst>
              <a:ext uri="{FF2B5EF4-FFF2-40B4-BE49-F238E27FC236}">
                <a16:creationId xmlns:a16="http://schemas.microsoft.com/office/drawing/2014/main" id="{E729EBC8-57F3-4A38-AF41-350451CA0935}"/>
              </a:ext>
            </a:extLst>
          </p:cNvPr>
          <p:cNvSpPr>
            <a:spLocks noChangeArrowheads="1"/>
          </p:cNvSpPr>
          <p:nvPr/>
        </p:nvSpPr>
        <p:spPr bwMode="auto">
          <a:xfrm>
            <a:off x="6918325" y="4349750"/>
            <a:ext cx="1393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AU" altLang="en-US" sz="1800">
                <a:latin typeface="Franklin Gothic Medium" panose="020B0603020102020204" pitchFamily="34" charset="0"/>
              </a:rPr>
              <a:t>25.7% involve acts intended to cause injury</a:t>
            </a:r>
            <a:endParaRPr lang="en-AU" altLang="en-US" sz="2000">
              <a:latin typeface="Franklin Gothic Medium" panose="020B0603020102020204" pitchFamily="34" charset="0"/>
            </a:endParaRPr>
          </a:p>
        </p:txBody>
      </p:sp>
      <p:sp>
        <p:nvSpPr>
          <p:cNvPr id="13320" name="Title 1">
            <a:extLst>
              <a:ext uri="{FF2B5EF4-FFF2-40B4-BE49-F238E27FC236}">
                <a16:creationId xmlns:a16="http://schemas.microsoft.com/office/drawing/2014/main" id="{183EE1CB-400F-4721-83D4-C091782620E5}"/>
              </a:ext>
            </a:extLst>
          </p:cNvPr>
          <p:cNvSpPr txBox="1">
            <a:spLocks/>
          </p:cNvSpPr>
          <p:nvPr/>
        </p:nvSpPr>
        <p:spPr bwMode="auto">
          <a:xfrm>
            <a:off x="661988" y="1592263"/>
            <a:ext cx="311785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r>
              <a:rPr lang="en-AU" altLang="en-US" sz="2000">
                <a:solidFill>
                  <a:schemeClr val="accent1"/>
                </a:solidFill>
                <a:latin typeface="Franklin Gothic Demi" panose="020B0703020102020204" pitchFamily="34" charset="0"/>
                <a:ea typeface="Gill Sans"/>
                <a:cs typeface="Gill Sans"/>
              </a:rPr>
              <a:t>Magistrate court </a:t>
            </a:r>
          </a:p>
        </p:txBody>
      </p:sp>
      <p:sp>
        <p:nvSpPr>
          <p:cNvPr id="13321" name="Title 1">
            <a:extLst>
              <a:ext uri="{FF2B5EF4-FFF2-40B4-BE49-F238E27FC236}">
                <a16:creationId xmlns:a16="http://schemas.microsoft.com/office/drawing/2014/main" id="{34BC753D-3F07-4F31-ABE4-E98807D81E3F}"/>
              </a:ext>
            </a:extLst>
          </p:cNvPr>
          <p:cNvSpPr txBox="1">
            <a:spLocks/>
          </p:cNvSpPr>
          <p:nvPr/>
        </p:nvSpPr>
        <p:spPr bwMode="auto">
          <a:xfrm>
            <a:off x="661988" y="3690938"/>
            <a:ext cx="311785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r>
              <a:rPr lang="en-AU" altLang="en-US" sz="2000">
                <a:solidFill>
                  <a:schemeClr val="accent1"/>
                </a:solidFill>
                <a:latin typeface="Franklin Gothic Demi" panose="020B0703020102020204" pitchFamily="34" charset="0"/>
                <a:ea typeface="Gill Sans"/>
                <a:cs typeface="Gill Sans"/>
              </a:rPr>
              <a:t>Higher courts</a:t>
            </a:r>
          </a:p>
        </p:txBody>
      </p:sp>
      <p:sp>
        <p:nvSpPr>
          <p:cNvPr id="13322" name="TextBox 19">
            <a:extLst>
              <a:ext uri="{FF2B5EF4-FFF2-40B4-BE49-F238E27FC236}">
                <a16:creationId xmlns:a16="http://schemas.microsoft.com/office/drawing/2014/main" id="{EDC9CA6E-D267-4114-BB5A-4AED856AB5EF}"/>
              </a:ext>
            </a:extLst>
          </p:cNvPr>
          <p:cNvSpPr txBox="1">
            <a:spLocks noChangeArrowheads="1"/>
          </p:cNvSpPr>
          <p:nvPr/>
        </p:nvSpPr>
        <p:spPr bwMode="auto">
          <a:xfrm>
            <a:off x="4159250" y="2292350"/>
            <a:ext cx="10271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AU" altLang="en-US" sz="1800">
                <a:latin typeface="Franklin Gothic Medium" panose="020B0603020102020204" pitchFamily="34" charset="0"/>
              </a:rPr>
              <a:t>28.8% involve unlawful entry</a:t>
            </a:r>
          </a:p>
        </p:txBody>
      </p:sp>
      <p:sp>
        <p:nvSpPr>
          <p:cNvPr id="13323" name="Rectangle 2">
            <a:extLst>
              <a:ext uri="{FF2B5EF4-FFF2-40B4-BE49-F238E27FC236}">
                <a16:creationId xmlns:a16="http://schemas.microsoft.com/office/drawing/2014/main" id="{38DA03D7-3B86-48F1-965F-70FB2B8E4E1B}"/>
              </a:ext>
            </a:extLst>
          </p:cNvPr>
          <p:cNvSpPr>
            <a:spLocks noChangeArrowheads="1"/>
          </p:cNvSpPr>
          <p:nvPr/>
        </p:nvSpPr>
        <p:spPr bwMode="auto">
          <a:xfrm>
            <a:off x="6811963" y="2289175"/>
            <a:ext cx="15001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AU" altLang="en-US" sz="1800">
                <a:latin typeface="Franklin Gothic Medium" panose="020B0603020102020204" pitchFamily="34" charset="0"/>
              </a:rPr>
              <a:t>26.7 % involve public order offences</a:t>
            </a:r>
            <a:endParaRPr lang="en-AU" altLang="en-US" sz="1600">
              <a:latin typeface="Franklin Gothic Medium" panose="020B0603020102020204" pitchFamily="34" charset="0"/>
            </a:endParaRPr>
          </a:p>
        </p:txBody>
      </p:sp>
      <p:pic>
        <p:nvPicPr>
          <p:cNvPr id="13324" name="Picture 3">
            <a:extLst>
              <a:ext uri="{FF2B5EF4-FFF2-40B4-BE49-F238E27FC236}">
                <a16:creationId xmlns:a16="http://schemas.microsoft.com/office/drawing/2014/main" id="{3C78EDC3-F1D9-4866-8BFE-874C28354D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6725" y="4221163"/>
            <a:ext cx="12858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5" name="TextBox 19">
            <a:extLst>
              <a:ext uri="{FF2B5EF4-FFF2-40B4-BE49-F238E27FC236}">
                <a16:creationId xmlns:a16="http://schemas.microsoft.com/office/drawing/2014/main" id="{6F85CAA9-8E52-4D62-91CD-B57C6EA1D440}"/>
              </a:ext>
            </a:extLst>
          </p:cNvPr>
          <p:cNvSpPr txBox="1">
            <a:spLocks noChangeArrowheads="1"/>
          </p:cNvSpPr>
          <p:nvPr/>
        </p:nvSpPr>
        <p:spPr bwMode="auto">
          <a:xfrm>
            <a:off x="4138613" y="4437063"/>
            <a:ext cx="10271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AU" altLang="en-US" sz="1800">
                <a:latin typeface="Franklin Gothic Medium" panose="020B0603020102020204" pitchFamily="34" charset="0"/>
              </a:rPr>
              <a:t>33.4% involve theft offences</a:t>
            </a:r>
          </a:p>
        </p:txBody>
      </p:sp>
      <p:sp>
        <p:nvSpPr>
          <p:cNvPr id="13326" name="TextBox 19">
            <a:extLst>
              <a:ext uri="{FF2B5EF4-FFF2-40B4-BE49-F238E27FC236}">
                <a16:creationId xmlns:a16="http://schemas.microsoft.com/office/drawing/2014/main" id="{5D3E0D2D-D4C8-47EE-925E-7CD1809433E9}"/>
              </a:ext>
            </a:extLst>
          </p:cNvPr>
          <p:cNvSpPr txBox="1">
            <a:spLocks noChangeArrowheads="1"/>
          </p:cNvSpPr>
          <p:nvPr/>
        </p:nvSpPr>
        <p:spPr bwMode="auto">
          <a:xfrm>
            <a:off x="1868488" y="4491038"/>
            <a:ext cx="10271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AU" altLang="en-US" sz="1800">
                <a:latin typeface="Franklin Gothic Medium" panose="020B0603020102020204" pitchFamily="34" charset="0"/>
              </a:rPr>
              <a:t>59.3% involve robbery</a:t>
            </a:r>
          </a:p>
        </p:txBody>
      </p:sp>
      <p:pic>
        <p:nvPicPr>
          <p:cNvPr id="13327" name="Graphic 2" descr="Robber">
            <a:extLst>
              <a:ext uri="{FF2B5EF4-FFF2-40B4-BE49-F238E27FC236}">
                <a16:creationId xmlns:a16="http://schemas.microsoft.com/office/drawing/2014/main" id="{5B9F27D1-7EEB-43AA-814D-AACC476A3E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578350"/>
            <a:ext cx="1085850"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18">
            <a:extLst>
              <a:ext uri="{FF2B5EF4-FFF2-40B4-BE49-F238E27FC236}">
                <a16:creationId xmlns:a16="http://schemas.microsoft.com/office/drawing/2014/main" id="{41560D2F-E671-46D3-8E27-807BBDE4A0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1038" y="4578350"/>
            <a:ext cx="11176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0C2BAD62-4B66-4B05-B6AC-CDF38590EE61}"/>
              </a:ext>
            </a:extLst>
          </p:cNvPr>
          <p:cNvSpPr>
            <a:spLocks noGrp="1"/>
          </p:cNvSpPr>
          <p:nvPr>
            <p:ph type="title"/>
          </p:nvPr>
        </p:nvSpPr>
        <p:spPr>
          <a:xfrm>
            <a:off x="739775" y="593725"/>
            <a:ext cx="7216775" cy="1325563"/>
          </a:xfrm>
        </p:spPr>
        <p:txBody>
          <a:bodyPr/>
          <a:lstStyle/>
          <a:p>
            <a:r>
              <a:rPr lang="en-AU" altLang="en-US" sz="3200" cap="none">
                <a:solidFill>
                  <a:schemeClr val="accent1"/>
                </a:solidFill>
                <a:latin typeface="Franklin Gothic Demi" panose="020B0703020102020204" pitchFamily="34" charset="0"/>
                <a:ea typeface="Gill Sans"/>
                <a:cs typeface="Gill Sans"/>
              </a:rPr>
              <a:t>Sentencing of children: Offences sentenced (2019/20)</a:t>
            </a:r>
          </a:p>
        </p:txBody>
      </p:sp>
      <p:pic>
        <p:nvPicPr>
          <p:cNvPr id="15363" name="Picture 1">
            <a:extLst>
              <a:ext uri="{FF2B5EF4-FFF2-40B4-BE49-F238E27FC236}">
                <a16:creationId xmlns:a16="http://schemas.microsoft.com/office/drawing/2014/main" id="{8C66F5AB-3F6B-4A9C-A751-2EBA49647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1565275"/>
            <a:ext cx="8370888"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517C98D4-7A90-4116-8547-577DA2FDCBE7}"/>
              </a:ext>
            </a:extLst>
          </p:cNvPr>
          <p:cNvSpPr>
            <a:spLocks noGrp="1"/>
          </p:cNvSpPr>
          <p:nvPr>
            <p:ph type="title"/>
          </p:nvPr>
        </p:nvSpPr>
        <p:spPr>
          <a:xfrm>
            <a:off x="739775" y="593725"/>
            <a:ext cx="7216775" cy="1325563"/>
          </a:xfrm>
        </p:spPr>
        <p:txBody>
          <a:bodyPr/>
          <a:lstStyle/>
          <a:p>
            <a:r>
              <a:rPr lang="en-AU" altLang="en-US" sz="3200" cap="none">
                <a:solidFill>
                  <a:schemeClr val="accent1"/>
                </a:solidFill>
                <a:latin typeface="Franklin Gothic Demi" panose="020B0703020102020204" pitchFamily="34" charset="0"/>
                <a:ea typeface="Gill Sans"/>
                <a:cs typeface="Gill Sans"/>
              </a:rPr>
              <a:t>Sentencing of children: Common penalties (2019/20)</a:t>
            </a:r>
          </a:p>
        </p:txBody>
      </p:sp>
      <p:sp>
        <p:nvSpPr>
          <p:cNvPr id="17411" name="TextBox 19">
            <a:extLst>
              <a:ext uri="{FF2B5EF4-FFF2-40B4-BE49-F238E27FC236}">
                <a16:creationId xmlns:a16="http://schemas.microsoft.com/office/drawing/2014/main" id="{6220340C-BF6E-47CD-90C9-0175710FF08C}"/>
              </a:ext>
            </a:extLst>
          </p:cNvPr>
          <p:cNvSpPr txBox="1">
            <a:spLocks noChangeArrowheads="1"/>
          </p:cNvSpPr>
          <p:nvPr/>
        </p:nvSpPr>
        <p:spPr bwMode="auto">
          <a:xfrm>
            <a:off x="6808788" y="2257425"/>
            <a:ext cx="11572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AU" altLang="en-US" sz="1800">
                <a:latin typeface="Franklin Gothic Medium" panose="020B0603020102020204" pitchFamily="34" charset="0"/>
              </a:rPr>
              <a:t>18.4% probation</a:t>
            </a:r>
          </a:p>
        </p:txBody>
      </p:sp>
      <p:sp>
        <p:nvSpPr>
          <p:cNvPr id="17412" name="TextBox 19">
            <a:extLst>
              <a:ext uri="{FF2B5EF4-FFF2-40B4-BE49-F238E27FC236}">
                <a16:creationId xmlns:a16="http://schemas.microsoft.com/office/drawing/2014/main" id="{EC5DEF91-D8BB-4F83-AEFA-0C6486C7B578}"/>
              </a:ext>
            </a:extLst>
          </p:cNvPr>
          <p:cNvSpPr txBox="1">
            <a:spLocks noChangeArrowheads="1"/>
          </p:cNvSpPr>
          <p:nvPr/>
        </p:nvSpPr>
        <p:spPr bwMode="auto">
          <a:xfrm>
            <a:off x="4418013" y="2193925"/>
            <a:ext cx="13001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AU" altLang="en-US" sz="1800">
                <a:latin typeface="Franklin Gothic Medium" panose="020B0603020102020204" pitchFamily="34" charset="0"/>
              </a:rPr>
              <a:t>28.9% court-ordered conference</a:t>
            </a:r>
          </a:p>
        </p:txBody>
      </p:sp>
      <p:sp>
        <p:nvSpPr>
          <p:cNvPr id="17413" name="TextBox 19">
            <a:extLst>
              <a:ext uri="{FF2B5EF4-FFF2-40B4-BE49-F238E27FC236}">
                <a16:creationId xmlns:a16="http://schemas.microsoft.com/office/drawing/2014/main" id="{E25033AE-A3CE-4F7C-85C5-7F968FB11999}"/>
              </a:ext>
            </a:extLst>
          </p:cNvPr>
          <p:cNvSpPr txBox="1">
            <a:spLocks noChangeArrowheads="1"/>
          </p:cNvSpPr>
          <p:nvPr/>
        </p:nvSpPr>
        <p:spPr bwMode="auto">
          <a:xfrm>
            <a:off x="1725613" y="2332038"/>
            <a:ext cx="13001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AU" altLang="en-US" sz="1800">
                <a:latin typeface="Franklin Gothic Medium" panose="020B0603020102020204" pitchFamily="34" charset="0"/>
              </a:rPr>
              <a:t>39.2% reprimand</a:t>
            </a:r>
          </a:p>
        </p:txBody>
      </p:sp>
      <p:pic>
        <p:nvPicPr>
          <p:cNvPr id="17414" name="Picture 2">
            <a:extLst>
              <a:ext uri="{FF2B5EF4-FFF2-40B4-BE49-F238E27FC236}">
                <a16:creationId xmlns:a16="http://schemas.microsoft.com/office/drawing/2014/main" id="{1DF684E2-6574-4CD1-BB9A-0EBC8F78F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993900"/>
            <a:ext cx="132556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4">
            <a:extLst>
              <a:ext uri="{FF2B5EF4-FFF2-40B4-BE49-F238E27FC236}">
                <a16:creationId xmlns:a16="http://schemas.microsoft.com/office/drawing/2014/main" id="{F3C9AF60-7B83-4468-83C8-D0C6CEE0F1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463" y="2071688"/>
            <a:ext cx="105092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6">
            <a:extLst>
              <a:ext uri="{FF2B5EF4-FFF2-40B4-BE49-F238E27FC236}">
                <a16:creationId xmlns:a16="http://schemas.microsoft.com/office/drawing/2014/main" id="{1FFC3211-94CA-4CBD-803E-F319F38DFD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2625" y="2076450"/>
            <a:ext cx="1157288"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Title 1">
            <a:extLst>
              <a:ext uri="{FF2B5EF4-FFF2-40B4-BE49-F238E27FC236}">
                <a16:creationId xmlns:a16="http://schemas.microsoft.com/office/drawing/2014/main" id="{A4099902-4133-4267-912B-BE44FA56D28C}"/>
              </a:ext>
            </a:extLst>
          </p:cNvPr>
          <p:cNvSpPr txBox="1">
            <a:spLocks/>
          </p:cNvSpPr>
          <p:nvPr/>
        </p:nvSpPr>
        <p:spPr bwMode="auto">
          <a:xfrm>
            <a:off x="661988" y="1592263"/>
            <a:ext cx="311785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r>
              <a:rPr lang="en-AU" altLang="en-US" sz="2000">
                <a:solidFill>
                  <a:schemeClr val="accent1"/>
                </a:solidFill>
                <a:latin typeface="Franklin Gothic Demi" panose="020B0703020102020204" pitchFamily="34" charset="0"/>
                <a:ea typeface="Gill Sans"/>
                <a:cs typeface="Gill Sans"/>
              </a:rPr>
              <a:t>Magistrate court </a:t>
            </a:r>
          </a:p>
        </p:txBody>
      </p:sp>
      <p:sp>
        <p:nvSpPr>
          <p:cNvPr id="17418" name="Title 1">
            <a:extLst>
              <a:ext uri="{FF2B5EF4-FFF2-40B4-BE49-F238E27FC236}">
                <a16:creationId xmlns:a16="http://schemas.microsoft.com/office/drawing/2014/main" id="{6690268D-CCB5-4A6A-9BBF-3AEB5E086492}"/>
              </a:ext>
            </a:extLst>
          </p:cNvPr>
          <p:cNvSpPr txBox="1">
            <a:spLocks/>
          </p:cNvSpPr>
          <p:nvPr/>
        </p:nvSpPr>
        <p:spPr bwMode="auto">
          <a:xfrm>
            <a:off x="661988" y="3468688"/>
            <a:ext cx="311785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r>
              <a:rPr lang="en-AU" altLang="en-US" sz="2000">
                <a:solidFill>
                  <a:schemeClr val="accent1"/>
                </a:solidFill>
                <a:latin typeface="Franklin Gothic Demi" panose="020B0703020102020204" pitchFamily="34" charset="0"/>
                <a:ea typeface="Gill Sans"/>
                <a:cs typeface="Gill Sans"/>
              </a:rPr>
              <a:t>Higher courts</a:t>
            </a:r>
          </a:p>
        </p:txBody>
      </p:sp>
      <p:sp>
        <p:nvSpPr>
          <p:cNvPr id="17419" name="TextBox 19">
            <a:extLst>
              <a:ext uri="{FF2B5EF4-FFF2-40B4-BE49-F238E27FC236}">
                <a16:creationId xmlns:a16="http://schemas.microsoft.com/office/drawing/2014/main" id="{9856BC2E-3815-4D3D-97CF-E5CA97B23561}"/>
              </a:ext>
            </a:extLst>
          </p:cNvPr>
          <p:cNvSpPr txBox="1">
            <a:spLocks noChangeArrowheads="1"/>
          </p:cNvSpPr>
          <p:nvPr/>
        </p:nvSpPr>
        <p:spPr bwMode="auto">
          <a:xfrm>
            <a:off x="6961188" y="4225925"/>
            <a:ext cx="11572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AU" altLang="en-US" sz="1800">
                <a:latin typeface="Franklin Gothic Medium" panose="020B0603020102020204" pitchFamily="34" charset="0"/>
              </a:rPr>
              <a:t>15.9 % detention </a:t>
            </a:r>
          </a:p>
        </p:txBody>
      </p:sp>
      <p:pic>
        <p:nvPicPr>
          <p:cNvPr id="17420" name="Picture 6">
            <a:extLst>
              <a:ext uri="{FF2B5EF4-FFF2-40B4-BE49-F238E27FC236}">
                <a16:creationId xmlns:a16="http://schemas.microsoft.com/office/drawing/2014/main" id="{885582EF-DBD4-4F69-BA42-3969DD5F2E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5" y="4111625"/>
            <a:ext cx="1157288"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TextBox 19">
            <a:extLst>
              <a:ext uri="{FF2B5EF4-FFF2-40B4-BE49-F238E27FC236}">
                <a16:creationId xmlns:a16="http://schemas.microsoft.com/office/drawing/2014/main" id="{F1EA8831-9B45-462E-A899-97F914327F5E}"/>
              </a:ext>
            </a:extLst>
          </p:cNvPr>
          <p:cNvSpPr txBox="1">
            <a:spLocks noChangeArrowheads="1"/>
          </p:cNvSpPr>
          <p:nvPr/>
        </p:nvSpPr>
        <p:spPr bwMode="auto">
          <a:xfrm>
            <a:off x="1797050" y="4144963"/>
            <a:ext cx="11572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AU" altLang="en-US" sz="1800">
                <a:latin typeface="Franklin Gothic Medium" panose="020B0603020102020204" pitchFamily="34" charset="0"/>
              </a:rPr>
              <a:t>63.9% probation</a:t>
            </a:r>
          </a:p>
        </p:txBody>
      </p:sp>
      <p:pic>
        <p:nvPicPr>
          <p:cNvPr id="17422" name="Picture 2">
            <a:extLst>
              <a:ext uri="{FF2B5EF4-FFF2-40B4-BE49-F238E27FC236}">
                <a16:creationId xmlns:a16="http://schemas.microsoft.com/office/drawing/2014/main" id="{F3EC6995-4CEE-4962-B6B7-B11549582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1338" y="3911600"/>
            <a:ext cx="13255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3" name="Rectangle 1">
            <a:extLst>
              <a:ext uri="{FF2B5EF4-FFF2-40B4-BE49-F238E27FC236}">
                <a16:creationId xmlns:a16="http://schemas.microsoft.com/office/drawing/2014/main" id="{66830770-5435-4633-A19C-0B8163D123A5}"/>
              </a:ext>
            </a:extLst>
          </p:cNvPr>
          <p:cNvSpPr>
            <a:spLocks noChangeArrowheads="1"/>
          </p:cNvSpPr>
          <p:nvPr/>
        </p:nvSpPr>
        <p:spPr bwMode="auto">
          <a:xfrm>
            <a:off x="4406900" y="4090988"/>
            <a:ext cx="13255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AU" altLang="en-US" sz="1800">
                <a:latin typeface="Franklin Gothic Medium" panose="020B0603020102020204" pitchFamily="34" charset="0"/>
              </a:rPr>
              <a:t>21.7% court-ordered conference</a:t>
            </a:r>
            <a:endParaRPr lang="en-AU" altLang="en-US" sz="1800"/>
          </a:p>
        </p:txBody>
      </p:sp>
      <p:pic>
        <p:nvPicPr>
          <p:cNvPr id="17424" name="Graphic 3" descr="Home">
            <a:extLst>
              <a:ext uri="{FF2B5EF4-FFF2-40B4-BE49-F238E27FC236}">
                <a16:creationId xmlns:a16="http://schemas.microsoft.com/office/drawing/2014/main" id="{B9BF51E4-9427-47F2-A0E7-0A874C685F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4850" y="3978275"/>
            <a:ext cx="1200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0BBE4C8C-82BB-4F76-96F0-1AD6A4562886}"/>
              </a:ext>
            </a:extLst>
          </p:cNvPr>
          <p:cNvSpPr>
            <a:spLocks noGrp="1"/>
          </p:cNvSpPr>
          <p:nvPr>
            <p:ph type="title"/>
          </p:nvPr>
        </p:nvSpPr>
        <p:spPr>
          <a:xfrm>
            <a:off x="739775" y="593725"/>
            <a:ext cx="7216775" cy="1325563"/>
          </a:xfrm>
        </p:spPr>
        <p:txBody>
          <a:bodyPr/>
          <a:lstStyle/>
          <a:p>
            <a:r>
              <a:rPr lang="en-AU" altLang="en-US" sz="3200" cap="none">
                <a:solidFill>
                  <a:schemeClr val="accent1"/>
                </a:solidFill>
                <a:latin typeface="Franklin Gothic Demi" panose="020B0703020102020204" pitchFamily="34" charset="0"/>
                <a:ea typeface="Gill Sans"/>
                <a:cs typeface="Gill Sans"/>
              </a:rPr>
              <a:t>Sentencing of children: Sentencing outcomes (2019/20) </a:t>
            </a:r>
          </a:p>
        </p:txBody>
      </p:sp>
      <p:pic>
        <p:nvPicPr>
          <p:cNvPr id="19459" name="Picture 2">
            <a:extLst>
              <a:ext uri="{FF2B5EF4-FFF2-40B4-BE49-F238E27FC236}">
                <a16:creationId xmlns:a16="http://schemas.microsoft.com/office/drawing/2014/main" id="{AC13BE92-739C-4CF9-809D-5A9956D3DE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1984375"/>
            <a:ext cx="7550150"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B858-64A9-4361-8534-4588385AE278}"/>
              </a:ext>
            </a:extLst>
          </p:cNvPr>
          <p:cNvSpPr>
            <a:spLocks noGrp="1"/>
          </p:cNvSpPr>
          <p:nvPr>
            <p:ph type="title"/>
          </p:nvPr>
        </p:nvSpPr>
        <p:spPr>
          <a:xfrm>
            <a:off x="739775" y="593725"/>
            <a:ext cx="7216775" cy="1325563"/>
          </a:xfrm>
        </p:spPr>
        <p:txBody>
          <a:bodyPr>
            <a:normAutofit fontScale="90000"/>
          </a:bodyPr>
          <a:lstStyle/>
          <a:p>
            <a:pPr>
              <a:defRPr/>
            </a:pPr>
            <a:r>
              <a:rPr lang="en-AU" sz="3200" cap="none" dirty="0">
                <a:solidFill>
                  <a:schemeClr val="accent1"/>
                </a:solidFill>
                <a:latin typeface="Franklin Gothic Demi" panose="020B0703020102020204" pitchFamily="34" charset="0"/>
              </a:rPr>
              <a:t>Overrepresentation of Aboriginal and Torres Strait Islander children in detention</a:t>
            </a:r>
          </a:p>
        </p:txBody>
      </p:sp>
      <p:sp>
        <p:nvSpPr>
          <p:cNvPr id="21507" name="TextBox 19">
            <a:extLst>
              <a:ext uri="{FF2B5EF4-FFF2-40B4-BE49-F238E27FC236}">
                <a16:creationId xmlns:a16="http://schemas.microsoft.com/office/drawing/2014/main" id="{037EFE48-54A9-4A43-9140-2BE07B4CAA34}"/>
              </a:ext>
            </a:extLst>
          </p:cNvPr>
          <p:cNvSpPr txBox="1">
            <a:spLocks noChangeArrowheads="1"/>
          </p:cNvSpPr>
          <p:nvPr/>
        </p:nvSpPr>
        <p:spPr bwMode="auto">
          <a:xfrm>
            <a:off x="4162425" y="979488"/>
            <a:ext cx="4981575" cy="491013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defRPr/>
            </a:pPr>
            <a:endParaRPr lang="en-AU" sz="5400" dirty="0">
              <a:latin typeface="Franklin Gothic Book" panose="020B0503020102020204" pitchFamily="34" charset="0"/>
            </a:endParaRPr>
          </a:p>
          <a:p>
            <a:pPr lvl="1">
              <a:defRPr/>
            </a:pPr>
            <a:r>
              <a:rPr lang="en-AU" sz="2000" dirty="0">
                <a:latin typeface="+mn-lt"/>
              </a:rPr>
              <a:t>The proportion of cases sentenced in court involving </a:t>
            </a:r>
            <a:r>
              <a:rPr lang="en-AU" sz="2000" b="1" dirty="0">
                <a:latin typeface="+mn-lt"/>
              </a:rPr>
              <a:t>Aboriginal and Torres Strait Islander children (12.7%) is more than double </a:t>
            </a:r>
            <a:r>
              <a:rPr lang="en-AU" sz="2000" dirty="0">
                <a:latin typeface="+mn-lt"/>
              </a:rPr>
              <a:t>that of non-Indigenous children (4.7%) </a:t>
            </a:r>
          </a:p>
          <a:p>
            <a:pPr lvl="1">
              <a:defRPr/>
            </a:pPr>
            <a:r>
              <a:rPr lang="en-AU" sz="2000" dirty="0">
                <a:latin typeface="+mn-lt"/>
              </a:rPr>
              <a:t>Aboriginal and Torres Strait Islander children being admitted to youth detention centres is higher compared to non-Indigenous children</a:t>
            </a:r>
          </a:p>
          <a:p>
            <a:pPr lvl="1">
              <a:defRPr/>
            </a:pPr>
            <a:r>
              <a:rPr lang="en-AU" sz="2000" dirty="0">
                <a:latin typeface="+mn-lt"/>
              </a:rPr>
              <a:t>In 2018–19, </a:t>
            </a:r>
            <a:r>
              <a:rPr lang="en-AU" sz="2000" b="1" dirty="0">
                <a:latin typeface="+mn-lt"/>
              </a:rPr>
              <a:t>Aboriginal and Torres Strait Islander children</a:t>
            </a:r>
            <a:r>
              <a:rPr lang="en-AU" sz="2000" dirty="0">
                <a:latin typeface="+mn-lt"/>
              </a:rPr>
              <a:t> comprised </a:t>
            </a:r>
            <a:r>
              <a:rPr lang="en-AU" sz="2000" b="1" dirty="0">
                <a:latin typeface="+mn-lt"/>
              </a:rPr>
              <a:t>68.0 % </a:t>
            </a:r>
            <a:r>
              <a:rPr lang="en-AU" sz="2000" dirty="0">
                <a:latin typeface="+mn-lt"/>
              </a:rPr>
              <a:t>of those admitted to </a:t>
            </a:r>
            <a:r>
              <a:rPr lang="en-AU" sz="2000" b="1" dirty="0">
                <a:latin typeface="+mn-lt"/>
              </a:rPr>
              <a:t>detention</a:t>
            </a:r>
            <a:r>
              <a:rPr lang="en-AU" sz="2000" dirty="0">
                <a:latin typeface="+mn-lt"/>
              </a:rPr>
              <a:t> (Justice report, Queensland Government Statisticians’ office)</a:t>
            </a:r>
            <a:endParaRPr lang="en-AU" altLang="en-US" sz="1400" dirty="0">
              <a:latin typeface="+mn-lt"/>
            </a:endParaRPr>
          </a:p>
        </p:txBody>
      </p:sp>
      <p:sp>
        <p:nvSpPr>
          <p:cNvPr id="18" name="Text Box 285">
            <a:extLst>
              <a:ext uri="{FF2B5EF4-FFF2-40B4-BE49-F238E27FC236}">
                <a16:creationId xmlns:a16="http://schemas.microsoft.com/office/drawing/2014/main" id="{E1F90C40-C715-46B3-86E3-48C5DEA8D048}"/>
              </a:ext>
            </a:extLst>
          </p:cNvPr>
          <p:cNvSpPr txBox="1">
            <a:spLocks noChangeArrowheads="1"/>
          </p:cNvSpPr>
          <p:nvPr/>
        </p:nvSpPr>
        <p:spPr bwMode="auto">
          <a:xfrm>
            <a:off x="2976563" y="3071813"/>
            <a:ext cx="1990725" cy="2509837"/>
          </a:xfrm>
          <a:prstGeom prst="rect">
            <a:avLst/>
          </a:prstGeom>
          <a:noFill/>
          <a:ln>
            <a:noFill/>
          </a:ln>
        </p:spPr>
        <p:txBody>
          <a:bodyPr wrap="none"/>
          <a:lstStyle>
            <a:lvl1pPr>
              <a:tabLst>
                <a:tab pos="5670550" algn="r"/>
              </a:tabLst>
              <a:defRPr>
                <a:solidFill>
                  <a:schemeClr val="tx1"/>
                </a:solidFill>
                <a:latin typeface="Calibri" panose="020F0502020204030204" pitchFamily="34" charset="0"/>
              </a:defRPr>
            </a:lvl1pPr>
            <a:lvl2pPr marL="742950" indent="-285750">
              <a:tabLst>
                <a:tab pos="5670550" algn="r"/>
              </a:tabLst>
              <a:defRPr>
                <a:solidFill>
                  <a:schemeClr val="tx1"/>
                </a:solidFill>
                <a:latin typeface="Calibri" panose="020F0502020204030204" pitchFamily="34" charset="0"/>
              </a:defRPr>
            </a:lvl2pPr>
            <a:lvl3pPr marL="1143000" indent="-228600">
              <a:tabLst>
                <a:tab pos="5670550" algn="r"/>
              </a:tabLst>
              <a:defRPr>
                <a:solidFill>
                  <a:schemeClr val="tx1"/>
                </a:solidFill>
                <a:latin typeface="Calibri" panose="020F0502020204030204" pitchFamily="34" charset="0"/>
              </a:defRPr>
            </a:lvl3pPr>
            <a:lvl4pPr marL="1600200" indent="-228600">
              <a:tabLst>
                <a:tab pos="5670550" algn="r"/>
              </a:tabLst>
              <a:defRPr>
                <a:solidFill>
                  <a:schemeClr val="tx1"/>
                </a:solidFill>
                <a:latin typeface="Calibri" panose="020F0502020204030204" pitchFamily="34" charset="0"/>
              </a:defRPr>
            </a:lvl4pPr>
            <a:lvl5pPr marL="2057400" indent="-228600">
              <a:tabLst>
                <a:tab pos="5670550" algn="r"/>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5670550" algn="r"/>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5670550" algn="r"/>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5670550" algn="r"/>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5670550" algn="r"/>
              </a:tabLst>
              <a:defRPr>
                <a:solidFill>
                  <a:schemeClr val="tx1"/>
                </a:solidFill>
                <a:latin typeface="Calibri" panose="020F0502020204030204" pitchFamily="34" charset="0"/>
              </a:defRPr>
            </a:lvl9pPr>
          </a:lstStyle>
          <a:p>
            <a:pPr algn="just">
              <a:lnSpc>
                <a:spcPct val="107000"/>
              </a:lnSpc>
              <a:spcAft>
                <a:spcPts val="600"/>
              </a:spcAft>
              <a:defRPr/>
            </a:pPr>
            <a:r>
              <a:rPr lang="en-AU" altLang="en-US" sz="1200" dirty="0">
                <a:solidFill>
                  <a:schemeClr val="accent2"/>
                </a:solidFill>
                <a:latin typeface="Franklin Gothic Book" panose="020B0503020102020204" pitchFamily="34" charset="0"/>
                <a:ea typeface="Gill Sans MT" panose="020B0502020104020203" pitchFamily="34" charset="0"/>
                <a:cs typeface="Times New Roman" panose="02020603050405020304" pitchFamily="18" charset="0"/>
              </a:rPr>
              <a:t>■</a:t>
            </a:r>
            <a:r>
              <a:rPr lang="en-AU" altLang="en-US" sz="1200" dirty="0">
                <a:solidFill>
                  <a:srgbClr val="595959"/>
                </a:solidFill>
                <a:latin typeface="Franklin Gothic Book" panose="020B0503020102020204" pitchFamily="34" charset="0"/>
                <a:ea typeface="Gill Sans MT" panose="020B0502020104020203" pitchFamily="34" charset="0"/>
                <a:cs typeface="Times New Roman" panose="02020603050405020304" pitchFamily="18" charset="0"/>
              </a:rPr>
              <a:t> </a:t>
            </a:r>
            <a:r>
              <a:rPr lang="en-AU" altLang="en-US" sz="1050" dirty="0">
                <a:solidFill>
                  <a:srgbClr val="595959"/>
                </a:solidFill>
                <a:latin typeface="Franklin Gothic Book" panose="020B0503020102020204" pitchFamily="34" charset="0"/>
                <a:ea typeface="Gill Sans MT" panose="020B0502020104020203" pitchFamily="34" charset="0"/>
                <a:cs typeface="Times New Roman" panose="02020603050405020304" pitchFamily="18" charset="0"/>
              </a:rPr>
              <a:t>Custodial Penalties</a:t>
            </a:r>
            <a:endParaRPr lang="en-AU" altLang="en-US" sz="1200" dirty="0">
              <a:latin typeface="Franklin Gothic Book" panose="020B0503020102020204" pitchFamily="34" charset="0"/>
              <a:ea typeface="Gill Sans MT" panose="020B0502020104020203" pitchFamily="34" charset="0"/>
              <a:cs typeface="Times New Roman" panose="02020603050405020304" pitchFamily="18" charset="0"/>
            </a:endParaRPr>
          </a:p>
          <a:p>
            <a:pPr algn="just">
              <a:lnSpc>
                <a:spcPct val="107000"/>
              </a:lnSpc>
              <a:spcAft>
                <a:spcPts val="600"/>
              </a:spcAft>
              <a:defRPr/>
            </a:pPr>
            <a:r>
              <a:rPr lang="en-AU" altLang="en-US" sz="1200" dirty="0">
                <a:solidFill>
                  <a:schemeClr val="accent1"/>
                </a:solidFill>
                <a:latin typeface="Franklin Gothic Book" panose="020B0503020102020204" pitchFamily="34" charset="0"/>
                <a:ea typeface="Gill Sans MT" panose="020B0502020104020203" pitchFamily="34" charset="0"/>
                <a:cs typeface="Times New Roman" panose="02020603050405020304" pitchFamily="18" charset="0"/>
              </a:rPr>
              <a:t>■</a:t>
            </a:r>
            <a:r>
              <a:rPr lang="en-AU" altLang="en-US" sz="1200" dirty="0">
                <a:solidFill>
                  <a:srgbClr val="595959"/>
                </a:solidFill>
                <a:latin typeface="Franklin Gothic Book" panose="020B0503020102020204" pitchFamily="34" charset="0"/>
                <a:ea typeface="Gill Sans MT" panose="020B0502020104020203" pitchFamily="34" charset="0"/>
                <a:cs typeface="Times New Roman" panose="02020603050405020304" pitchFamily="18" charset="0"/>
              </a:rPr>
              <a:t> </a:t>
            </a:r>
            <a:r>
              <a:rPr lang="en-AU" altLang="en-US" sz="1050" dirty="0">
                <a:solidFill>
                  <a:srgbClr val="595959"/>
                </a:solidFill>
                <a:latin typeface="Franklin Gothic Book" panose="020B0503020102020204" pitchFamily="34" charset="0"/>
                <a:ea typeface="Gill Sans MT" panose="020B0502020104020203" pitchFamily="34" charset="0"/>
                <a:cs typeface="Times New Roman" panose="02020603050405020304" pitchFamily="18" charset="0"/>
              </a:rPr>
              <a:t>Community-based orders </a:t>
            </a:r>
          </a:p>
          <a:p>
            <a:pPr algn="just">
              <a:lnSpc>
                <a:spcPct val="107000"/>
              </a:lnSpc>
              <a:spcAft>
                <a:spcPts val="600"/>
              </a:spcAft>
              <a:defRPr/>
            </a:pPr>
            <a:r>
              <a:rPr lang="en-AU" altLang="en-US" sz="1200" dirty="0">
                <a:solidFill>
                  <a:srgbClr val="36B09B"/>
                </a:solidFill>
                <a:latin typeface="Franklin Gothic Book" panose="020B0503020102020204" pitchFamily="34" charset="0"/>
                <a:ea typeface="Gill Sans MT" panose="020B0502020104020203" pitchFamily="34" charset="0"/>
                <a:cs typeface="Times New Roman" panose="02020603050405020304" pitchFamily="18" charset="0"/>
              </a:rPr>
              <a:t>■</a:t>
            </a:r>
            <a:r>
              <a:rPr lang="en-AU" altLang="en-US" sz="1200" dirty="0">
                <a:solidFill>
                  <a:srgbClr val="595959"/>
                </a:solidFill>
                <a:latin typeface="Franklin Gothic Book" panose="020B0503020102020204" pitchFamily="34" charset="0"/>
                <a:ea typeface="Gill Sans MT" panose="020B0502020104020203" pitchFamily="34" charset="0"/>
                <a:cs typeface="Times New Roman" panose="02020603050405020304" pitchFamily="18" charset="0"/>
              </a:rPr>
              <a:t> </a:t>
            </a:r>
            <a:r>
              <a:rPr lang="en-AU" altLang="en-US" sz="1050" dirty="0">
                <a:solidFill>
                  <a:srgbClr val="595959"/>
                </a:solidFill>
                <a:latin typeface="Franklin Gothic Book" panose="020B0503020102020204" pitchFamily="34" charset="0"/>
                <a:ea typeface="Gill Sans MT" panose="020B0502020104020203" pitchFamily="34" charset="0"/>
                <a:cs typeface="Times New Roman" panose="02020603050405020304" pitchFamily="18" charset="0"/>
              </a:rPr>
              <a:t>Monetary </a:t>
            </a:r>
          </a:p>
          <a:p>
            <a:pPr algn="just">
              <a:lnSpc>
                <a:spcPct val="107000"/>
              </a:lnSpc>
              <a:spcAft>
                <a:spcPts val="600"/>
              </a:spcAft>
              <a:defRPr/>
            </a:pPr>
            <a:r>
              <a:rPr lang="en-AU" altLang="en-US" sz="1200" dirty="0">
                <a:solidFill>
                  <a:srgbClr val="C86496"/>
                </a:solidFill>
                <a:latin typeface="Franklin Gothic Book" panose="020B0503020102020204" pitchFamily="34" charset="0"/>
                <a:ea typeface="Gill Sans MT" panose="020B0502020104020203" pitchFamily="34" charset="0"/>
                <a:cs typeface="Times New Roman" panose="02020603050405020304" pitchFamily="18" charset="0"/>
              </a:rPr>
              <a:t>■</a:t>
            </a:r>
            <a:r>
              <a:rPr lang="en-AU" altLang="en-US" sz="1050" dirty="0">
                <a:solidFill>
                  <a:srgbClr val="595959"/>
                </a:solidFill>
                <a:latin typeface="Franklin Gothic Book" panose="020B0503020102020204" pitchFamily="34" charset="0"/>
                <a:ea typeface="Gill Sans MT" panose="020B0502020104020203" pitchFamily="34" charset="0"/>
                <a:cs typeface="Times New Roman" panose="02020603050405020304" pitchFamily="18" charset="0"/>
              </a:rPr>
              <a:t> Recognisance </a:t>
            </a:r>
          </a:p>
          <a:p>
            <a:pPr algn="just">
              <a:lnSpc>
                <a:spcPct val="107000"/>
              </a:lnSpc>
              <a:spcAft>
                <a:spcPts val="600"/>
              </a:spcAft>
              <a:defRPr/>
            </a:pPr>
            <a:r>
              <a:rPr lang="en-AU" altLang="en-US" sz="1200" dirty="0">
                <a:solidFill>
                  <a:srgbClr val="D9D9D9"/>
                </a:solidFill>
                <a:latin typeface="Franklin Gothic Book" panose="020B0503020102020204" pitchFamily="34" charset="0"/>
                <a:ea typeface="Gill Sans MT" panose="020B0502020104020203" pitchFamily="34" charset="0"/>
                <a:cs typeface="Times New Roman" panose="02020603050405020304" pitchFamily="18" charset="0"/>
              </a:rPr>
              <a:t>■ </a:t>
            </a:r>
            <a:r>
              <a:rPr lang="en-AU" altLang="en-US" sz="1050" dirty="0">
                <a:solidFill>
                  <a:srgbClr val="595959"/>
                </a:solidFill>
                <a:latin typeface="Franklin Gothic Book" panose="020B0503020102020204" pitchFamily="34" charset="0"/>
                <a:ea typeface="Gill Sans MT" panose="020B0502020104020203" pitchFamily="34" charset="0"/>
                <a:cs typeface="Times New Roman" panose="02020603050405020304" pitchFamily="18" charset="0"/>
              </a:rPr>
              <a:t>Convicted </a:t>
            </a:r>
            <a:r>
              <a:rPr lang="en-AU" altLang="en-US" sz="1050" dirty="0" err="1">
                <a:solidFill>
                  <a:srgbClr val="595959"/>
                </a:solidFill>
                <a:latin typeface="Franklin Gothic Book" panose="020B0503020102020204" pitchFamily="34" charset="0"/>
                <a:ea typeface="Gill Sans MT" panose="020B0502020104020203" pitchFamily="34" charset="0"/>
                <a:cs typeface="Times New Roman" panose="02020603050405020304" pitchFamily="18" charset="0"/>
              </a:rPr>
              <a:t>nfp</a:t>
            </a:r>
            <a:endParaRPr lang="en-AU" altLang="en-US" sz="1050" dirty="0">
              <a:solidFill>
                <a:srgbClr val="595959"/>
              </a:solidFill>
              <a:latin typeface="Franklin Gothic Book" panose="020B0503020102020204" pitchFamily="34" charset="0"/>
              <a:ea typeface="Gill Sans MT" panose="020B0502020104020203" pitchFamily="34" charset="0"/>
              <a:cs typeface="Times New Roman" panose="02020603050405020304" pitchFamily="18" charset="0"/>
            </a:endParaRPr>
          </a:p>
          <a:p>
            <a:pPr algn="just">
              <a:lnSpc>
                <a:spcPct val="107000"/>
              </a:lnSpc>
              <a:spcAft>
                <a:spcPts val="600"/>
              </a:spcAft>
              <a:defRPr/>
            </a:pPr>
            <a:r>
              <a:rPr lang="en-AU" altLang="en-US" sz="1200" dirty="0">
                <a:solidFill>
                  <a:srgbClr val="808080"/>
                </a:solidFill>
                <a:latin typeface="Franklin Gothic Book" panose="020B0503020102020204" pitchFamily="34" charset="0"/>
                <a:ea typeface="Gill Sans MT" panose="020B0502020104020203" pitchFamily="34" charset="0"/>
                <a:cs typeface="Times New Roman" panose="02020603050405020304" pitchFamily="18" charset="0"/>
              </a:rPr>
              <a:t>■</a:t>
            </a:r>
            <a:r>
              <a:rPr lang="en-AU" altLang="en-US" sz="1050" dirty="0">
                <a:solidFill>
                  <a:srgbClr val="595959"/>
                </a:solidFill>
                <a:latin typeface="Franklin Gothic Book" panose="020B0503020102020204" pitchFamily="34" charset="0"/>
                <a:ea typeface="Gill Sans MT" panose="020B0502020104020203" pitchFamily="34" charset="0"/>
                <a:cs typeface="Times New Roman" panose="02020603050405020304" pitchFamily="18" charset="0"/>
              </a:rPr>
              <a:t> Reprimand</a:t>
            </a:r>
            <a:endParaRPr lang="en-AU" altLang="en-US" sz="1200" dirty="0">
              <a:latin typeface="Franklin Gothic Book" panose="020B0503020102020204" pitchFamily="34" charset="0"/>
              <a:ea typeface="Gill Sans MT" panose="020B0502020104020203" pitchFamily="34" charset="0"/>
              <a:cs typeface="Times New Roman" panose="02020603050405020304" pitchFamily="18" charset="0"/>
            </a:endParaRPr>
          </a:p>
        </p:txBody>
      </p:sp>
      <p:graphicFrame>
        <p:nvGraphicFramePr>
          <p:cNvPr id="8" name="Chart 7">
            <a:extLst>
              <a:ext uri="{FF2B5EF4-FFF2-40B4-BE49-F238E27FC236}">
                <a16:creationId xmlns:a16="http://schemas.microsoft.com/office/drawing/2014/main" id="{23D4410B-0FC2-4AC9-8B26-A2252C3573A1}"/>
              </a:ext>
            </a:extLst>
          </p:cNvPr>
          <p:cNvGraphicFramePr/>
          <p:nvPr/>
        </p:nvGraphicFramePr>
        <p:xfrm>
          <a:off x="501901" y="2041904"/>
          <a:ext cx="5100997" cy="3724936"/>
        </p:xfrm>
        <a:graphic>
          <a:graphicData uri="http://schemas.openxmlformats.org/drawingml/2006/chart">
            <c:chart xmlns:c="http://schemas.openxmlformats.org/drawingml/2006/chart" xmlns:r="http://schemas.openxmlformats.org/officeDocument/2006/relationships" r:id="rId3"/>
          </a:graphicData>
        </a:graphic>
      </p:graphicFrame>
      <p:sp>
        <p:nvSpPr>
          <p:cNvPr id="20486" name="Rectangle 6">
            <a:extLst>
              <a:ext uri="{FF2B5EF4-FFF2-40B4-BE49-F238E27FC236}">
                <a16:creationId xmlns:a16="http://schemas.microsoft.com/office/drawing/2014/main" id="{B88510E8-6787-468E-B7F6-2CF82D09FDE8}"/>
              </a:ext>
            </a:extLst>
          </p:cNvPr>
          <p:cNvSpPr>
            <a:spLocks noChangeArrowheads="1"/>
          </p:cNvSpPr>
          <p:nvPr/>
        </p:nvSpPr>
        <p:spPr bwMode="auto">
          <a:xfrm>
            <a:off x="501650" y="1797050"/>
            <a:ext cx="3898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AU" altLang="en-US" sz="1600">
                <a:solidFill>
                  <a:srgbClr val="532A73"/>
                </a:solidFill>
                <a:latin typeface="Franklin Gothic Medium" panose="020B0603020102020204" pitchFamily="34" charset="0"/>
                <a:ea typeface="Gill Sans MT" panose="020B0502020104020203" pitchFamily="34" charset="0"/>
                <a:cs typeface="Times New Roman" panose="02020603050405020304" pitchFamily="18" charset="0"/>
              </a:rPr>
              <a:t>Sentencing outcomes for Aboriginal and Torres Strait Islander children (2005/06-2018/19)</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spcBef>
            <a:spcPts val="600"/>
          </a:spcBef>
          <a:spcAft>
            <a:spcPts val="600"/>
          </a:spcAft>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5FADFBDD42F045A92B7F8941475964" ma:contentTypeVersion="4" ma:contentTypeDescription="Create a new document." ma:contentTypeScope="" ma:versionID="5d7dabd9955b6487891431af18ac4433">
  <xsd:schema xmlns:xsd="http://www.w3.org/2001/XMLSchema" xmlns:xs="http://www.w3.org/2001/XMLSchema" xmlns:p="http://schemas.microsoft.com/office/2006/metadata/properties" xmlns:ns3="ec094f45-dca5-4dd3-850e-f601d861a6c1" targetNamespace="http://schemas.microsoft.com/office/2006/metadata/properties" ma:root="true" ma:fieldsID="2104dda66ae9eea7c7e5bfc41b95021c" ns3:_="">
    <xsd:import namespace="ec094f45-dca5-4dd3-850e-f601d861a6c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094f45-dca5-4dd3-850e-f601d861a6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4779D0-4E57-483C-BC78-AF5A22B5E8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094f45-dca5-4dd3-850e-f601d861a6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E45AF1-A7E1-436F-A539-E42EFF51B2E5}">
  <ds:schemaRefs>
    <ds:schemaRef ds:uri="http://schemas.microsoft.com/sharepoint/v3/contenttype/forms"/>
  </ds:schemaRefs>
</ds:datastoreItem>
</file>

<file path=customXml/itemProps3.xml><?xml version="1.0" encoding="utf-8"?>
<ds:datastoreItem xmlns:ds="http://schemas.openxmlformats.org/officeDocument/2006/customXml" ds:itemID="{60B07A3B-9ED3-4E44-9A1E-0C3F900BDBDE}">
  <ds:schemaRefs>
    <ds:schemaRef ds:uri="http://schemas.microsoft.com/office/2006/documentManagement/types"/>
    <ds:schemaRef ds:uri="http://schemas.openxmlformats.org/package/2006/metadata/core-properties"/>
    <ds:schemaRef ds:uri="http://purl.org/dc/elements/1.1/"/>
    <ds:schemaRef ds:uri="ec094f45-dca5-4dd3-850e-f601d861a6c1"/>
    <ds:schemaRef ds:uri="http://www.w3.org/XML/1998/namespace"/>
    <ds:schemaRef ds:uri="http://schemas.microsoft.com/office/2006/metadata/properties"/>
    <ds:schemaRef ds:uri="http://purl.org/dc/term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4</TotalTime>
  <Words>3012</Words>
  <Application>Microsoft Office PowerPoint</Application>
  <PresentationFormat>On-screen Show (4:3)</PresentationFormat>
  <Paragraphs>199</Paragraphs>
  <Slides>13</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Calibri</vt:lpstr>
      <vt:lpstr>Arial</vt:lpstr>
      <vt:lpstr>Calibri Light</vt:lpstr>
      <vt:lpstr>Franklin Gothic Medium</vt:lpstr>
      <vt:lpstr>Gill Sans</vt:lpstr>
      <vt:lpstr>Franklin Gothic Demi</vt:lpstr>
      <vt:lpstr>Franklin Gothic Book</vt:lpstr>
      <vt:lpstr>Gill Sans MT</vt:lpstr>
      <vt:lpstr>Times New Roman</vt:lpstr>
      <vt:lpstr>Office Theme</vt:lpstr>
      <vt:lpstr>The Force is With You. A judicial perspective on Sentencing Children in Queensland</vt:lpstr>
      <vt:lpstr>About the Council</vt:lpstr>
      <vt:lpstr>Sentencing of children: Legal framework</vt:lpstr>
      <vt:lpstr>Rates of offending in Australia: Highest for 15-19 year-olds</vt:lpstr>
      <vt:lpstr>Sentencing of children: Common offences (2019/20)</vt:lpstr>
      <vt:lpstr>Sentencing of children: Offences sentenced (2019/20)</vt:lpstr>
      <vt:lpstr>Sentencing of children: Common penalties (2019/20)</vt:lpstr>
      <vt:lpstr>Sentencing of children: Sentencing outcomes (2019/20) </vt:lpstr>
      <vt:lpstr>Overrepresentation of Aboriginal and Torres Strait Islander children in detention</vt:lpstr>
      <vt:lpstr>Justice re-investment: Community-led and place-based</vt:lpstr>
      <vt:lpstr>Success in Maranguka Justice Reinvestment in Bourke</vt:lpstr>
      <vt:lpstr>The Walwaay project, Dubbo in NSW</vt:lpstr>
      <vt:lpstr>Queensland Sentencing Advisory Council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Tweddle</dc:creator>
  <cp:lastModifiedBy>Ashley Tweddle</cp:lastModifiedBy>
  <cp:revision>94</cp:revision>
  <dcterms:created xsi:type="dcterms:W3CDTF">2016-12-22T00:34:36Z</dcterms:created>
  <dcterms:modified xsi:type="dcterms:W3CDTF">2021-04-12T04:31:44Z</dcterms:modified>
</cp:coreProperties>
</file>